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9"/>
  </p:notesMasterIdLst>
  <p:sldIdLst>
    <p:sldId id="258" r:id="rId6"/>
    <p:sldId id="400" r:id="rId7"/>
    <p:sldId id="358" r:id="rId8"/>
    <p:sldId id="266" r:id="rId9"/>
    <p:sldId id="398" r:id="rId10"/>
    <p:sldId id="268" r:id="rId11"/>
    <p:sldId id="273" r:id="rId12"/>
    <p:sldId id="277" r:id="rId13"/>
    <p:sldId id="401" r:id="rId14"/>
    <p:sldId id="360" r:id="rId15"/>
    <p:sldId id="293" r:id="rId16"/>
    <p:sldId id="271" r:id="rId17"/>
    <p:sldId id="399" r:id="rId18"/>
    <p:sldId id="292" r:id="rId19"/>
    <p:sldId id="285" r:id="rId20"/>
    <p:sldId id="291" r:id="rId21"/>
    <p:sldId id="281" r:id="rId22"/>
    <p:sldId id="402" r:id="rId23"/>
    <p:sldId id="284" r:id="rId24"/>
    <p:sldId id="279" r:id="rId25"/>
    <p:sldId id="280" r:id="rId26"/>
    <p:sldId id="282"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C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94"/>
  </p:normalViewPr>
  <p:slideViewPr>
    <p:cSldViewPr snapToGrid="0">
      <p:cViewPr varScale="1">
        <p:scale>
          <a:sx n="150" d="100"/>
          <a:sy n="150" d="100"/>
        </p:scale>
        <p:origin x="294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C4C5DF-0824-410A-80F7-DFE75454305F}" type="datetimeFigureOut">
              <a:rPr lang="en-GB" smtClean="0"/>
              <a:t>14/01/2026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DC76F6-7DBF-4F59-A960-AC2090A02CA4}" type="slidenum">
              <a:rPr lang="en-GB" smtClean="0"/>
              <a:t>‹#›</a:t>
            </a:fld>
            <a:endParaRPr lang="en-GB" dirty="0"/>
          </a:p>
        </p:txBody>
      </p:sp>
    </p:spTree>
    <p:extLst>
      <p:ext uri="{BB962C8B-B14F-4D97-AF65-F5344CB8AC3E}">
        <p14:creationId xmlns:p14="http://schemas.microsoft.com/office/powerpoint/2010/main" val="1660703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oogle.com/search?q=Trade+Union+Act+2016&amp;safe=active&amp;sca_esv=c019091b52478373&amp;ei=l-0SaaDaNrenkdUPlMH7SA&amp;ved=2ahUKEwig_Na90emQAxWMXUEAHQe6EugQgK4QegQIARAC&amp;uact=5&amp;oq=employment+rights+bill+repeal+of+trade+union+act+2016&amp;gs_lp=Egxnd3Mtd2l6LXNlcnAiNWVtcGxveW1lbnQgcmlnaHRzIGJpbGwgcmVwZWFsIG9mIHRyYWRlIHVuaW9uIGFjdCAyMDE2MgUQIRifBTIFECEYnwUyBRAhGJ8FMgUQIRifBTIFECEYnwUyBRAhGJ8FMgUQIRifBTIFECEYnwUyBRAhGJ8FMgUQIRifBUiIQVCsCliKPHAFeACQAQCYAdMBoAGnIqoBBjEuMzMuMbgBA8gBAPgBAZgCJ6AC_SLCAgoQABiwAxjWBBhHwgIFEAAYgATCAgYQABgWGB7CAgUQIRigAcICBxAhGKABGArCAgQQIRgVwgIEECEYCpgDAOIDBRIBMSBAiAYBkAYIkgcGNS4zMy4xoAef4gGyBwYwLjMzLjG4B-YiwgcHMC4yOS4xMMgHZg&amp;sclient=gws-wiz-serp&amp;mstk=AUtExfAIrgwPJHnzQtbM5nLfywgv2OZ2YEU118SqnTx9bQbZs7tjdHwr7sld4-OUBiC31_umhONHG657IQATPclMFxwhN0a8CXRls0hcSXZeWzmxDaxauoAiqIBo23-lif3wP-I&amp;csui=3"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91B30C-4387-4FC6-AE29-2A6C86F4B6B4}" type="slidenum">
              <a:rPr lang="en-GB" smtClean="0"/>
              <a:t>2</a:t>
            </a:fld>
            <a:endParaRPr lang="en-GB" dirty="0"/>
          </a:p>
        </p:txBody>
      </p:sp>
    </p:spTree>
    <p:extLst>
      <p:ext uri="{BB962C8B-B14F-4D97-AF65-F5344CB8AC3E}">
        <p14:creationId xmlns:p14="http://schemas.microsoft.com/office/powerpoint/2010/main" val="174249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Just a reminder that the Government published an implementation roadmap back in July. This is a helpful document and sets out the timings for the changes the Bill is going to introduce as well as setting out the dates for various consultations that are due to take place in relation to the changes.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It is subject to change but if you are not already familiar with the Bill and the timings the implementation timetable is the best place to start.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So, with reference to the implementation timetable, over the next 3 slides I’ll highlight the key changes coming into force over the next 12 months.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This first slide deals with changes that will take effect immediately when the Bill comes into force and two months after that date.</a:t>
            </a:r>
          </a:p>
          <a:p>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The changes on this slide will really only effect unionised employers at this stage.</a:t>
            </a:r>
            <a:r>
              <a:rPr lang="en-GB" dirty="0"/>
              <a:t> The more significant impact will be felt from April 2026 onwards.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key points to note here are:-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[SLIDE]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Repeal of Strikes (Minimum Service Levels) Act - this legislation allowed for minimum service levels during strike action in sectors like transport, health, fire and rescue and education. This was never used in practice by any employer but it will be repealed.</a:t>
            </a:r>
            <a:endParaRPr lang="en-GB" dirty="0"/>
          </a:p>
          <a:p>
            <a:endParaRPr lang="en-GB" dirty="0"/>
          </a:p>
          <a:p>
            <a:r>
              <a:rPr lang="en-GB" dirty="0"/>
              <a:t>The Employment Rights Bill will also repeal most of the </a:t>
            </a:r>
            <a:r>
              <a:rPr lang="en-GB" dirty="0">
                <a:effectLst/>
                <a:hlinkClick r:id="rId3"/>
              </a:rPr>
              <a:t>Trade Union Act 2016</a:t>
            </a:r>
            <a:r>
              <a:rPr lang="en-GB" dirty="0"/>
              <a:t>, which means:-</a:t>
            </a:r>
          </a:p>
          <a:p>
            <a:endParaRPr lang="en-GB" dirty="0"/>
          </a:p>
          <a:p>
            <a:pPr marL="171450" indent="-171450">
              <a:buFont typeface="Arial" panose="020B0604020202020204" pitchFamily="34" charset="0"/>
              <a:buChar char="•"/>
            </a:pPr>
            <a:r>
              <a:rPr lang="en-GB" dirty="0"/>
              <a:t>the end of the 50% turnout requirement for industrial action ballots. At the moment, at least 50% of all union members eligible to vote in the particular dispute are required to vote to make the vote valid – the Bill allows for only a simple majority of those who turn out to vote. This </a:t>
            </a:r>
            <a:r>
              <a:rPr lang="en-GB" sz="1200" b="0" i="0" kern="1200" dirty="0">
                <a:solidFill>
                  <a:schemeClr val="tx1"/>
                </a:solidFill>
                <a:effectLst/>
                <a:latin typeface="+mn-lt"/>
                <a:ea typeface="+mn-ea"/>
                <a:cs typeface="+mn-cs"/>
              </a:rPr>
              <a:t>was intended to take effect two months after the Bill receives Royal Assent but this particular change is being delayed to align as closely as possible with the introduction of e-balloting which is intended to come into force in April 2026.</a:t>
            </a:r>
          </a:p>
          <a:p>
            <a:pPr marL="171450" indent="-171450">
              <a:buFont typeface="Arial" panose="020B0604020202020204" pitchFamily="34" charset="0"/>
              <a:buChar char="•"/>
            </a:pPr>
            <a:endParaRPr lang="en-GB" sz="1200" b="0" i="0" kern="1200" dirty="0">
              <a:solidFill>
                <a:schemeClr val="tx1"/>
              </a:solidFill>
              <a:effectLst/>
              <a:latin typeface="+mn-lt"/>
              <a:ea typeface="+mn-ea"/>
              <a:cs typeface="+mn-cs"/>
            </a:endParaRPr>
          </a:p>
          <a:p>
            <a:pPr marL="0" indent="0">
              <a:buFont typeface="Arial" panose="020B0604020202020204" pitchFamily="34" charset="0"/>
              <a:buNone/>
            </a:pPr>
            <a:r>
              <a:rPr lang="en-GB" sz="1200" b="0" i="0" kern="1200" dirty="0">
                <a:solidFill>
                  <a:schemeClr val="tx1"/>
                </a:solidFill>
                <a:effectLst/>
                <a:latin typeface="+mn-lt"/>
                <a:ea typeface="+mn-ea"/>
                <a:cs typeface="+mn-cs"/>
              </a:rPr>
              <a:t>The repeal of most of the Trade Union Act will also mean that:-</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the required notice period for strikes will reduce from 14 to 10 days </a:t>
            </a:r>
          </a:p>
          <a:p>
            <a:pPr marL="0" indent="0">
              <a:buFont typeface="Arial" panose="020B0604020202020204" pitchFamily="34" charset="0"/>
              <a:buNone/>
            </a:pPr>
            <a:endParaRPr lang="en-GB"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the validity of a strike mandate will increase from 6 to 12 months</a:t>
            </a:r>
          </a:p>
          <a:p>
            <a:pPr marL="0" indent="0">
              <a:buFont typeface="Arial" panose="020B0604020202020204" pitchFamily="34" charset="0"/>
              <a:buNone/>
            </a:pPr>
            <a:endParaRPr lang="en-GB"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the repeal of the Trade Union Act, also simplifies the information required in ballot notices and also </a:t>
            </a:r>
            <a:r>
              <a:rPr lang="en-GB" dirty="0"/>
              <a:t>removes other administrative barriers to trade union activity</a:t>
            </a:r>
          </a:p>
          <a:p>
            <a:pPr marL="171450" indent="-171450">
              <a:buFont typeface="Arial" panose="020B0604020202020204" pitchFamily="34" charset="0"/>
              <a:buChar char="•"/>
            </a:pPr>
            <a:endParaRPr lang="en-GB" sz="1200" b="0" i="0" kern="1200" dirty="0">
              <a:solidFill>
                <a:schemeClr val="tx1"/>
              </a:solidFill>
              <a:effectLst/>
              <a:latin typeface="+mn-lt"/>
              <a:ea typeface="+mn-ea"/>
              <a:cs typeface="+mn-cs"/>
            </a:endParaRPr>
          </a:p>
          <a:p>
            <a:pPr marL="0" indent="0">
              <a:buFont typeface="Arial" panose="020B0604020202020204" pitchFamily="34" charset="0"/>
              <a:buNone/>
            </a:pPr>
            <a:r>
              <a:rPr lang="en-GB" sz="1200" b="0" i="0" kern="1200" dirty="0">
                <a:solidFill>
                  <a:schemeClr val="tx1"/>
                </a:solidFill>
                <a:effectLst/>
                <a:latin typeface="+mn-lt"/>
                <a:ea typeface="+mn-ea"/>
                <a:cs typeface="+mn-cs"/>
              </a:rPr>
              <a:t>Taken together, this will allow for more freedom for trade unions to organize industrial action and the threshold change will make it more likely that industrial action will take place.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Enhanced protection against dismissal - Dismissal for taking part in industrial action will become 'automatically unfair’. In addition, at present an employee is only protected for the first 12 weeks of strike action. The Bill will remove the current 12-week limit so that the protection is indefinite.</a:t>
            </a:r>
          </a:p>
          <a:p>
            <a:pPr marL="171450" indent="-171450">
              <a:buFont typeface="Arial" panose="020B0604020202020204" pitchFamily="34" charset="0"/>
              <a:buChar char="•"/>
            </a:pPr>
            <a:endParaRPr lang="en-GB" sz="1200" b="0" i="0" kern="1200" dirty="0">
              <a:solidFill>
                <a:schemeClr val="tx1"/>
              </a:solidFill>
              <a:effectLst/>
              <a:latin typeface="+mn-lt"/>
              <a:ea typeface="+mn-ea"/>
              <a:cs typeface="+mn-cs"/>
            </a:endParaRPr>
          </a:p>
          <a:p>
            <a:pPr marL="0" indent="0">
              <a:buFont typeface="Arial" panose="020B0604020202020204" pitchFamily="34" charset="0"/>
              <a:buNone/>
            </a:pPr>
            <a:r>
              <a:rPr lang="en-GB" sz="1200" b="0" i="0" kern="1200" dirty="0">
                <a:solidFill>
                  <a:schemeClr val="tx1"/>
                </a:solidFill>
                <a:effectLst/>
                <a:latin typeface="+mn-lt"/>
                <a:ea typeface="+mn-ea"/>
                <a:cs typeface="+mn-cs"/>
              </a:rPr>
              <a:t>So, some important changes which strengthen the powers of trade unions but, as the slides says, the most significant impact for employers will be felt from April next year and beyond….</a:t>
            </a:r>
          </a:p>
          <a:p>
            <a:endParaRPr lang="en-GB" dirty="0"/>
          </a:p>
        </p:txBody>
      </p:sp>
      <p:sp>
        <p:nvSpPr>
          <p:cNvPr id="4" name="Slide Number Placeholder 3"/>
          <p:cNvSpPr>
            <a:spLocks noGrp="1"/>
          </p:cNvSpPr>
          <p:nvPr>
            <p:ph type="sldNum" sz="quarter" idx="5"/>
          </p:nvPr>
        </p:nvSpPr>
        <p:spPr/>
        <p:txBody>
          <a:bodyPr/>
          <a:lstStyle/>
          <a:p>
            <a:fld id="{F591B30C-4387-4FC6-AE29-2A6C86F4B6B4}" type="slidenum">
              <a:rPr lang="en-GB" smtClean="0"/>
              <a:t>3</a:t>
            </a:fld>
            <a:endParaRPr lang="en-GB" dirty="0"/>
          </a:p>
        </p:txBody>
      </p:sp>
    </p:spTree>
    <p:extLst>
      <p:ext uri="{BB962C8B-B14F-4D97-AF65-F5344CB8AC3E}">
        <p14:creationId xmlns:p14="http://schemas.microsoft.com/office/powerpoint/2010/main" val="1886793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GB" dirty="0"/>
              <a:t>Given time constraints I’m not going to spend too much time on the next two slides but rather I just wanted to highlight the shear amount of change that is coming our way in 2026.</a:t>
            </a:r>
          </a:p>
          <a:p>
            <a:endParaRPr lang="en-GB" dirty="0"/>
          </a:p>
          <a:p>
            <a:r>
              <a:rPr lang="en-GB" dirty="0"/>
              <a:t>So starting with April 2026….</a:t>
            </a:r>
          </a:p>
          <a:p>
            <a:endParaRPr lang="en-GB" dirty="0"/>
          </a:p>
          <a:p>
            <a:pPr marL="171450" indent="-171450">
              <a:buFont typeface="Arial" panose="020B0604020202020204" pitchFamily="34" charset="0"/>
              <a:buChar char="•"/>
            </a:pPr>
            <a:r>
              <a:rPr lang="en-GB" dirty="0"/>
              <a:t>Paternity leave and parental leave will become a day 1 right – so changes will be needed to policy documents</a:t>
            </a:r>
          </a:p>
          <a:p>
            <a:pPr marL="171450" indent="-171450">
              <a:buFont typeface="Arial" panose="020B0604020202020204" pitchFamily="34" charset="0"/>
              <a:buChar char="•"/>
            </a:pPr>
            <a:r>
              <a:rPr lang="en-GB" dirty="0"/>
              <a:t>Removal of qualifying days for SSP – possible changes to contracts/policy documents</a:t>
            </a:r>
          </a:p>
          <a:p>
            <a:pPr marL="171450" indent="-171450">
              <a:buFont typeface="Arial" panose="020B0604020202020204" pitchFamily="34" charset="0"/>
              <a:buChar char="•"/>
            </a:pPr>
            <a:r>
              <a:rPr lang="en-GB" dirty="0"/>
              <a:t>Doubling of collective redundancy protective award from 90 to 180 days per employee</a:t>
            </a:r>
          </a:p>
          <a:p>
            <a:pPr marL="171450" indent="-171450">
              <a:buFont typeface="Arial" panose="020B0604020202020204" pitchFamily="34" charset="0"/>
              <a:buChar char="•"/>
            </a:pPr>
            <a:r>
              <a:rPr lang="en-GB" dirty="0"/>
              <a:t>Simplification of trade union recognition process – this coupled with rights of access/right to join a trade union (October) – we will see increased pressure on employers to recognise trade unions</a:t>
            </a:r>
          </a:p>
          <a:p>
            <a:pPr marL="171450" indent="-171450">
              <a:buFont typeface="Arial" panose="020B0604020202020204" pitchFamily="34" charset="0"/>
              <a:buChar char="•"/>
            </a:pPr>
            <a:r>
              <a:rPr lang="en-GB" dirty="0"/>
              <a:t>Equality Action plans – applies only to employers with 250 or more employees. These plans must detail steps for improving gender equality including addressing the gender pay gap and supporting employees though the menopause. This will only be voluntary for April 2026 before becoming mandatory in 2027</a:t>
            </a:r>
          </a:p>
          <a:p>
            <a:pPr marL="171450" indent="-171450">
              <a:buFont typeface="Arial" panose="020B0604020202020204" pitchFamily="34" charset="0"/>
              <a:buChar char="•"/>
            </a:pPr>
            <a:r>
              <a:rPr lang="en-GB" dirty="0"/>
              <a:t>Separate legislation is planned for race and disability pay gap reporting but this is still some time away – 2027 or 2028.</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GB" dirty="0"/>
          </a:p>
        </p:txBody>
      </p:sp>
      <p:sp>
        <p:nvSpPr>
          <p:cNvPr id="4" name="Slide Number Placeholder 3"/>
          <p:cNvSpPr>
            <a:spLocks noGrp="1"/>
          </p:cNvSpPr>
          <p:nvPr>
            <p:ph type="sldNum" sz="quarter" idx="5"/>
          </p:nvPr>
        </p:nvSpPr>
        <p:spPr/>
        <p:txBody>
          <a:bodyPr/>
          <a:lstStyle/>
          <a:p>
            <a:fld id="{F591B30C-4387-4FC6-AE29-2A6C86F4B6B4}" type="slidenum">
              <a:rPr lang="en-GB" smtClean="0"/>
              <a:t>5</a:t>
            </a:fld>
            <a:endParaRPr lang="en-GB" dirty="0"/>
          </a:p>
        </p:txBody>
      </p:sp>
    </p:spTree>
    <p:extLst>
      <p:ext uri="{BB962C8B-B14F-4D97-AF65-F5344CB8AC3E}">
        <p14:creationId xmlns:p14="http://schemas.microsoft.com/office/powerpoint/2010/main" val="1849115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99F97-3C8E-9A13-57BB-182E3031FD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8FE30E-524C-9522-A168-3E92AB356202}"/>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048E55BF-820C-815E-9582-A8DC5E1D8A4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B445D5-66BF-CBBA-4354-86BC9D88DC26}"/>
              </a:ext>
            </a:extLst>
          </p:cNvPr>
          <p:cNvSpPr>
            <a:spLocks noGrp="1"/>
          </p:cNvSpPr>
          <p:nvPr>
            <p:ph type="sldNum" sz="quarter" idx="5"/>
          </p:nvPr>
        </p:nvSpPr>
        <p:spPr/>
        <p:txBody>
          <a:bodyPr/>
          <a:lstStyle/>
          <a:p>
            <a:fld id="{1A91EE53-9C3D-4C84-86AC-4FE4823E0B65}" type="slidenum">
              <a:rPr lang="en-GB" smtClean="0"/>
              <a:t>9</a:t>
            </a:fld>
            <a:endParaRPr lang="en-GB" dirty="0"/>
          </a:p>
        </p:txBody>
      </p:sp>
    </p:spTree>
    <p:extLst>
      <p:ext uri="{BB962C8B-B14F-4D97-AF65-F5344CB8AC3E}">
        <p14:creationId xmlns:p14="http://schemas.microsoft.com/office/powerpoint/2010/main" val="3709237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Turning to October 2026 and again just highlighting some of these changes….</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Fire and rehire –this will make it far harder to make changes to terms and conditions of employment and Lindsey will say a bit more about this in a moment</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Duty to inform workers of right to join TU and strengthening TU rights of access to workplaces</a:t>
            </a:r>
          </a:p>
          <a:p>
            <a:pPr marL="0" indent="0">
              <a:buFont typeface="Arial" panose="020B0604020202020204" pitchFamily="34" charset="0"/>
              <a:buNone/>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chemeClr val="tx1"/>
                </a:solidFill>
                <a:effectLst/>
                <a:latin typeface="+mn-lt"/>
                <a:ea typeface="+mn-ea"/>
                <a:cs typeface="+mn-cs"/>
              </a:rPr>
              <a:t>The Employment Rights Bill provides for a new right to be informed of the right to join a trade union. This right applies whether an employer recognised a trade union or not. </a:t>
            </a:r>
            <a:endParaRPr lang="en-GB" dirty="0"/>
          </a:p>
          <a:p>
            <a:pPr marL="0" indent="0">
              <a:buFont typeface="Arial" panose="020B0604020202020204" pitchFamily="34" charset="0"/>
              <a:buNone/>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kern="1200" dirty="0">
                <a:solidFill>
                  <a:schemeClr val="tx1"/>
                </a:solidFill>
                <a:effectLst/>
                <a:latin typeface="+mn-lt"/>
                <a:ea typeface="+mn-ea"/>
                <a:cs typeface="+mn-cs"/>
              </a:rPr>
              <a:t>The Bill also  establishes a statutory right for unions to access workplaces and to communicate with workers in person and digitally. And again, this right will apply whether an employer recognises a trade union or not.</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Requirement to take all reasonable steps to prevent sexual harassment – higher bar than current obligation to take reasonable steps</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ET time limit extended from 3 to 6 months – this will likely result in an increase in the number of Employment Tribunal claims raised against employers (1</a:t>
            </a:r>
            <a:r>
              <a:rPr lang="en-GB" baseline="30000" dirty="0"/>
              <a:t>st</a:t>
            </a:r>
            <a:r>
              <a:rPr lang="en-GB" dirty="0"/>
              <a:t> December of this year – ET conciliation time limits increasing from 6 weeks to 12 weeks)</a:t>
            </a:r>
          </a:p>
          <a:p>
            <a:endParaRPr lang="en-GB" dirty="0"/>
          </a:p>
        </p:txBody>
      </p:sp>
      <p:sp>
        <p:nvSpPr>
          <p:cNvPr id="4" name="Slide Number Placeholder 3"/>
          <p:cNvSpPr>
            <a:spLocks noGrp="1"/>
          </p:cNvSpPr>
          <p:nvPr>
            <p:ph type="sldNum" sz="quarter" idx="5"/>
          </p:nvPr>
        </p:nvSpPr>
        <p:spPr/>
        <p:txBody>
          <a:bodyPr/>
          <a:lstStyle/>
          <a:p>
            <a:fld id="{F591B30C-4387-4FC6-AE29-2A6C86F4B6B4}" type="slidenum">
              <a:rPr lang="en-GB" smtClean="0"/>
              <a:t>10</a:t>
            </a:fld>
            <a:endParaRPr lang="en-GB" dirty="0"/>
          </a:p>
        </p:txBody>
      </p:sp>
    </p:spTree>
    <p:extLst>
      <p:ext uri="{BB962C8B-B14F-4D97-AF65-F5344CB8AC3E}">
        <p14:creationId xmlns:p14="http://schemas.microsoft.com/office/powerpoint/2010/main" val="3632042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91EE53-9C3D-4C84-86AC-4FE4823E0B65}" type="slidenum">
              <a:rPr lang="en-GB" smtClean="0"/>
              <a:t>15</a:t>
            </a:fld>
            <a:endParaRPr lang="en-GB" dirty="0"/>
          </a:p>
        </p:txBody>
      </p:sp>
    </p:spTree>
    <p:extLst>
      <p:ext uri="{BB962C8B-B14F-4D97-AF65-F5344CB8AC3E}">
        <p14:creationId xmlns:p14="http://schemas.microsoft.com/office/powerpoint/2010/main" val="3361089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2B160-A907-13EE-819E-5E77DB61EA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F24515-F102-C5BF-87FE-404BBE1A8BF4}"/>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1B463E9D-2B90-408E-631A-B1E429CF923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320805-E7C8-54EC-477B-4B9C52D64777}"/>
              </a:ext>
            </a:extLst>
          </p:cNvPr>
          <p:cNvSpPr>
            <a:spLocks noGrp="1"/>
          </p:cNvSpPr>
          <p:nvPr>
            <p:ph type="sldNum" sz="quarter" idx="5"/>
          </p:nvPr>
        </p:nvSpPr>
        <p:spPr/>
        <p:txBody>
          <a:bodyPr/>
          <a:lstStyle/>
          <a:p>
            <a:fld id="{1A91EE53-9C3D-4C84-86AC-4FE4823E0B65}" type="slidenum">
              <a:rPr lang="en-GB" smtClean="0"/>
              <a:t>16</a:t>
            </a:fld>
            <a:endParaRPr lang="en-GB" dirty="0"/>
          </a:p>
        </p:txBody>
      </p:sp>
    </p:spTree>
    <p:extLst>
      <p:ext uri="{BB962C8B-B14F-4D97-AF65-F5344CB8AC3E}">
        <p14:creationId xmlns:p14="http://schemas.microsoft.com/office/powerpoint/2010/main" val="1608715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DC76F6-7DBF-4F59-A960-AC2090A02CA4}" type="slidenum">
              <a:rPr lang="en-GB" smtClean="0"/>
              <a:t>22</a:t>
            </a:fld>
            <a:endParaRPr lang="en-GB" dirty="0"/>
          </a:p>
        </p:txBody>
      </p:sp>
    </p:spTree>
    <p:extLst>
      <p:ext uri="{BB962C8B-B14F-4D97-AF65-F5344CB8AC3E}">
        <p14:creationId xmlns:p14="http://schemas.microsoft.com/office/powerpoint/2010/main" val="1107719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E68DDD7A-4C87-5BCE-FE6E-D9C3726C3633}"/>
              </a:ext>
            </a:extLst>
          </p:cNvPr>
          <p:cNvPicPr>
            <a:picLocks noChangeAspect="1"/>
          </p:cNvPicPr>
          <p:nvPr userDrawn="1"/>
        </p:nvPicPr>
        <p:blipFill>
          <a:blip r:embed="rId2"/>
          <a:srcRect/>
          <a:stretch/>
        </p:blipFill>
        <p:spPr>
          <a:xfrm>
            <a:off x="1798618" y="444074"/>
            <a:ext cx="2577600" cy="1683903"/>
          </a:xfrm>
          <a:prstGeom prst="rect">
            <a:avLst/>
          </a:prstGeom>
        </p:spPr>
      </p:pic>
      <p:sp>
        <p:nvSpPr>
          <p:cNvPr id="16" name="Text Placeholder 15">
            <a:extLst>
              <a:ext uri="{FF2B5EF4-FFF2-40B4-BE49-F238E27FC236}">
                <a16:creationId xmlns:a16="http://schemas.microsoft.com/office/drawing/2014/main" id="{093B9C49-53BC-BDDF-1570-FEA3E9142C93}"/>
              </a:ext>
            </a:extLst>
          </p:cNvPr>
          <p:cNvSpPr>
            <a:spLocks noGrp="1"/>
          </p:cNvSpPr>
          <p:nvPr>
            <p:ph type="body" sz="quarter" idx="11" hasCustomPrompt="1"/>
          </p:nvPr>
        </p:nvSpPr>
        <p:spPr>
          <a:xfrm>
            <a:off x="623888" y="3429000"/>
            <a:ext cx="3752330" cy="2159028"/>
          </a:xfrm>
          <a:prstGeom prst="rect">
            <a:avLst/>
          </a:prstGeom>
        </p:spPr>
        <p:txBody>
          <a:bodyPr anchor="b"/>
          <a:lstStyle>
            <a:lvl1pPr marL="0" indent="0">
              <a:buNone/>
              <a:defRPr sz="4800" b="1">
                <a:latin typeface="Goudy Old Style" panose="02020502050305020303" pitchFamily="18" charset="77"/>
              </a:defRPr>
            </a:lvl1pPr>
          </a:lstStyle>
          <a:p>
            <a:pPr lvl="0"/>
            <a:r>
              <a:rPr lang="en-GB" dirty="0"/>
              <a:t>This is the Presentation Title</a:t>
            </a:r>
            <a:endParaRPr lang="en-US" dirty="0"/>
          </a:p>
        </p:txBody>
      </p:sp>
      <p:sp>
        <p:nvSpPr>
          <p:cNvPr id="18" name="Text Placeholder 17">
            <a:extLst>
              <a:ext uri="{FF2B5EF4-FFF2-40B4-BE49-F238E27FC236}">
                <a16:creationId xmlns:a16="http://schemas.microsoft.com/office/drawing/2014/main" id="{9D6B8AC1-6932-1F98-3629-292FADA9B47A}"/>
              </a:ext>
            </a:extLst>
          </p:cNvPr>
          <p:cNvSpPr>
            <a:spLocks noGrp="1"/>
          </p:cNvSpPr>
          <p:nvPr>
            <p:ph type="body" sz="quarter" idx="12" hasCustomPrompt="1"/>
          </p:nvPr>
        </p:nvSpPr>
        <p:spPr>
          <a:xfrm>
            <a:off x="623888" y="5602624"/>
            <a:ext cx="3752330" cy="334940"/>
          </a:xfrm>
          <a:prstGeom prst="rect">
            <a:avLst/>
          </a:prstGeom>
        </p:spPr>
        <p:txBody>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GB" dirty="0"/>
              <a:t>This is an Optional Sub-Title</a:t>
            </a:r>
            <a:endParaRPr lang="en-US" dirty="0"/>
          </a:p>
        </p:txBody>
      </p:sp>
      <p:sp>
        <p:nvSpPr>
          <p:cNvPr id="19" name="Text Placeholder 17">
            <a:extLst>
              <a:ext uri="{FF2B5EF4-FFF2-40B4-BE49-F238E27FC236}">
                <a16:creationId xmlns:a16="http://schemas.microsoft.com/office/drawing/2014/main" id="{DEEEB267-F48E-A701-C394-60ECA90F93E9}"/>
              </a:ext>
            </a:extLst>
          </p:cNvPr>
          <p:cNvSpPr>
            <a:spLocks noGrp="1"/>
          </p:cNvSpPr>
          <p:nvPr>
            <p:ph type="body" sz="quarter" idx="13" hasCustomPrompt="1"/>
          </p:nvPr>
        </p:nvSpPr>
        <p:spPr>
          <a:xfrm>
            <a:off x="623888" y="6078986"/>
            <a:ext cx="3752330" cy="334940"/>
          </a:xfrm>
          <a:prstGeom prst="rect">
            <a:avLst/>
          </a:prstGeom>
        </p:spPr>
        <p:txBody>
          <a:bodyPr/>
          <a:lstStyle>
            <a:lvl1pPr marL="0" indent="0">
              <a:buNone/>
              <a:defRPr sz="16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GB" dirty="0"/>
              <a:t>[DAY] [DATE] 2025</a:t>
            </a:r>
            <a:endParaRPr lang="en-US" dirty="0"/>
          </a:p>
        </p:txBody>
      </p:sp>
      <p:sp>
        <p:nvSpPr>
          <p:cNvPr id="20" name="Content Placeholder 19">
            <a:extLst>
              <a:ext uri="{FF2B5EF4-FFF2-40B4-BE49-F238E27FC236}">
                <a16:creationId xmlns:a16="http://schemas.microsoft.com/office/drawing/2014/main" id="{20B790F9-3D1B-0921-1AFF-FA5B13320DF6}"/>
              </a:ext>
            </a:extLst>
          </p:cNvPr>
          <p:cNvSpPr>
            <a:spLocks noGrp="1"/>
          </p:cNvSpPr>
          <p:nvPr>
            <p:ph sz="quarter" idx="14" hasCustomPrompt="1"/>
          </p:nvPr>
        </p:nvSpPr>
        <p:spPr>
          <a:xfrm>
            <a:off x="4902000" y="0"/>
            <a:ext cx="7290000" cy="6858000"/>
          </a:xfrm>
          <a:prstGeom prst="rect">
            <a:avLst/>
          </a:prstGeom>
        </p:spPr>
        <p:txBody>
          <a:bodyPr lIns="252000" tIns="252000" rIns="252000" bIns="252000"/>
          <a:lstStyle>
            <a:lvl1pPr>
              <a:defRPr/>
            </a:lvl1pPr>
          </a:lstStyle>
          <a:p>
            <a:pPr lvl="0"/>
            <a:r>
              <a:rPr lang="en-GB" dirty="0"/>
              <a:t>Click the Pictures icon below to add an image to this placeholder.</a:t>
            </a:r>
          </a:p>
        </p:txBody>
      </p:sp>
    </p:spTree>
    <p:extLst>
      <p:ext uri="{BB962C8B-B14F-4D97-AF65-F5344CB8AC3E}">
        <p14:creationId xmlns:p14="http://schemas.microsoft.com/office/powerpoint/2010/main" val="2476318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Full Wid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DE438-8F74-ED25-42F5-D42C3F4224A1}"/>
              </a:ext>
            </a:extLst>
          </p:cNvPr>
          <p:cNvSpPr>
            <a:spLocks noGrp="1"/>
          </p:cNvSpPr>
          <p:nvPr>
            <p:ph type="title" hasCustomPrompt="1"/>
          </p:nvPr>
        </p:nvSpPr>
        <p:spPr>
          <a:xfrm>
            <a:off x="838199" y="365125"/>
            <a:ext cx="10729913" cy="1325563"/>
          </a:xfrm>
          <a:prstGeom prst="rect">
            <a:avLst/>
          </a:prstGeom>
        </p:spPr>
        <p:txBody>
          <a:bodyPr anchor="ctr"/>
          <a:lstStyle>
            <a:lvl1pPr>
              <a:defRPr sz="3600" b="1">
                <a:latin typeface="Goudy Old Style" panose="02020502050305020303" pitchFamily="18" charset="0"/>
              </a:defRPr>
            </a:lvl1pPr>
          </a:lstStyle>
          <a:p>
            <a:r>
              <a:rPr lang="en-GB" dirty="0"/>
              <a:t>This is a Slide Title</a:t>
            </a:r>
          </a:p>
        </p:txBody>
      </p:sp>
      <p:pic>
        <p:nvPicPr>
          <p:cNvPr id="3" name="Graphic 2">
            <a:extLst>
              <a:ext uri="{FF2B5EF4-FFF2-40B4-BE49-F238E27FC236}">
                <a16:creationId xmlns:a16="http://schemas.microsoft.com/office/drawing/2014/main" id="{F849C7C2-39A4-7999-BFC5-7E1C60A0F1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57363" y="849314"/>
            <a:ext cx="1710750" cy="431800"/>
          </a:xfrm>
          <a:prstGeom prst="rect">
            <a:avLst/>
          </a:prstGeom>
        </p:spPr>
      </p:pic>
      <p:sp>
        <p:nvSpPr>
          <p:cNvPr id="5" name="Content Placeholder 4">
            <a:extLst>
              <a:ext uri="{FF2B5EF4-FFF2-40B4-BE49-F238E27FC236}">
                <a16:creationId xmlns:a16="http://schemas.microsoft.com/office/drawing/2014/main" id="{7DCF9E08-F176-9B84-E59E-EB838B351BAC}"/>
              </a:ext>
            </a:extLst>
          </p:cNvPr>
          <p:cNvSpPr>
            <a:spLocks noGrp="1"/>
          </p:cNvSpPr>
          <p:nvPr>
            <p:ph sz="quarter" idx="10"/>
          </p:nvPr>
        </p:nvSpPr>
        <p:spPr>
          <a:xfrm>
            <a:off x="838199" y="2007554"/>
            <a:ext cx="10729914" cy="406939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186349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Title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39A72E58-AB75-41A5-0E01-D80E980A6D6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8988" y="5842000"/>
            <a:ext cx="1710750" cy="431800"/>
          </a:xfrm>
          <a:prstGeom prst="rect">
            <a:avLst/>
          </a:prstGeom>
        </p:spPr>
      </p:pic>
      <p:sp>
        <p:nvSpPr>
          <p:cNvPr id="16" name="Text Placeholder 15">
            <a:extLst>
              <a:ext uri="{FF2B5EF4-FFF2-40B4-BE49-F238E27FC236}">
                <a16:creationId xmlns:a16="http://schemas.microsoft.com/office/drawing/2014/main" id="{DFA63315-2B0B-0374-9F09-FB97C2F5E7AC}"/>
              </a:ext>
            </a:extLst>
          </p:cNvPr>
          <p:cNvSpPr>
            <a:spLocks noGrp="1"/>
          </p:cNvSpPr>
          <p:nvPr>
            <p:ph type="body" sz="quarter" idx="11" hasCustomPrompt="1"/>
          </p:nvPr>
        </p:nvSpPr>
        <p:spPr>
          <a:xfrm>
            <a:off x="623888" y="849314"/>
            <a:ext cx="4895850" cy="512348"/>
          </a:xfrm>
          <a:prstGeom prst="rect">
            <a:avLst/>
          </a:prstGeom>
        </p:spPr>
        <p:txBody>
          <a:bodyPr/>
          <a:lstStyle>
            <a:lvl1pPr marL="0" indent="0">
              <a:buNone/>
              <a:defRPr sz="3600" b="1">
                <a:latin typeface="Goudy Old Style" panose="02020502050305020303" pitchFamily="18" charset="77"/>
              </a:defRPr>
            </a:lvl1pPr>
          </a:lstStyle>
          <a:p>
            <a:pPr lvl="0"/>
            <a:r>
              <a:rPr lang="en-GB" dirty="0"/>
              <a:t>This is a Slide Title</a:t>
            </a:r>
            <a:endParaRPr lang="en-US" dirty="0"/>
          </a:p>
        </p:txBody>
      </p:sp>
      <p:sp>
        <p:nvSpPr>
          <p:cNvPr id="18" name="Content Placeholder 17">
            <a:extLst>
              <a:ext uri="{FF2B5EF4-FFF2-40B4-BE49-F238E27FC236}">
                <a16:creationId xmlns:a16="http://schemas.microsoft.com/office/drawing/2014/main" id="{275D8D2C-0C4C-9722-A8AD-06F70CF47748}"/>
              </a:ext>
            </a:extLst>
          </p:cNvPr>
          <p:cNvSpPr>
            <a:spLocks noGrp="1"/>
          </p:cNvSpPr>
          <p:nvPr>
            <p:ph sz="quarter" idx="12"/>
          </p:nvPr>
        </p:nvSpPr>
        <p:spPr>
          <a:xfrm>
            <a:off x="623887" y="1819748"/>
            <a:ext cx="4895850" cy="3211512"/>
          </a:xfrm>
          <a:prstGeom prst="rect">
            <a:avLst/>
          </a:prstGeo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 name="Content Placeholder 2">
            <a:extLst>
              <a:ext uri="{FF2B5EF4-FFF2-40B4-BE49-F238E27FC236}">
                <a16:creationId xmlns:a16="http://schemas.microsoft.com/office/drawing/2014/main" id="{3F7529E6-FC04-BFDC-8510-C4B56BEF9C18}"/>
              </a:ext>
            </a:extLst>
          </p:cNvPr>
          <p:cNvSpPr>
            <a:spLocks noGrp="1"/>
          </p:cNvSpPr>
          <p:nvPr>
            <p:ph sz="quarter" idx="13" hasCustomPrompt="1"/>
          </p:nvPr>
        </p:nvSpPr>
        <p:spPr>
          <a:xfrm>
            <a:off x="6096000" y="0"/>
            <a:ext cx="6096000" cy="6858000"/>
          </a:xfrm>
          <a:prstGeom prst="rect">
            <a:avLst/>
          </a:prstGeom>
        </p:spPr>
        <p:txBody>
          <a:bodyPr lIns="252000" tIns="252000" rIns="252000" bIns="252000"/>
          <a:lstStyle>
            <a:lvl1pPr>
              <a:defRPr/>
            </a:lvl1pPr>
          </a:lstStyle>
          <a:p>
            <a:pPr lvl="0"/>
            <a:r>
              <a:rPr lang="en-GB" dirty="0"/>
              <a:t>Click the Pictures icon below to add an image to this placeholder.</a:t>
            </a:r>
          </a:p>
        </p:txBody>
      </p:sp>
    </p:spTree>
    <p:extLst>
      <p:ext uri="{BB962C8B-B14F-4D97-AF65-F5344CB8AC3E}">
        <p14:creationId xmlns:p14="http://schemas.microsoft.com/office/powerpoint/2010/main" val="487184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itl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39A72E58-AB75-41A5-0E01-D80E980A6D6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57363" y="5842000"/>
            <a:ext cx="1710750" cy="431800"/>
          </a:xfrm>
          <a:prstGeom prst="rect">
            <a:avLst/>
          </a:prstGeom>
        </p:spPr>
      </p:pic>
      <p:sp>
        <p:nvSpPr>
          <p:cNvPr id="16" name="Text Placeholder 15">
            <a:extLst>
              <a:ext uri="{FF2B5EF4-FFF2-40B4-BE49-F238E27FC236}">
                <a16:creationId xmlns:a16="http://schemas.microsoft.com/office/drawing/2014/main" id="{DFA63315-2B0B-0374-9F09-FB97C2F5E7AC}"/>
              </a:ext>
            </a:extLst>
          </p:cNvPr>
          <p:cNvSpPr>
            <a:spLocks noGrp="1"/>
          </p:cNvSpPr>
          <p:nvPr>
            <p:ph type="body" sz="quarter" idx="11" hasCustomPrompt="1"/>
          </p:nvPr>
        </p:nvSpPr>
        <p:spPr>
          <a:xfrm>
            <a:off x="6672263" y="849314"/>
            <a:ext cx="4895850" cy="512348"/>
          </a:xfrm>
          <a:prstGeom prst="rect">
            <a:avLst/>
          </a:prstGeom>
        </p:spPr>
        <p:txBody>
          <a:bodyPr/>
          <a:lstStyle>
            <a:lvl1pPr marL="0" indent="0">
              <a:buNone/>
              <a:defRPr sz="3600" b="1">
                <a:latin typeface="Goudy Old Style" panose="02020502050305020303" pitchFamily="18" charset="77"/>
              </a:defRPr>
            </a:lvl1pPr>
          </a:lstStyle>
          <a:p>
            <a:pPr lvl="0"/>
            <a:r>
              <a:rPr lang="en-GB" dirty="0"/>
              <a:t>This is a Slide Title</a:t>
            </a:r>
            <a:endParaRPr lang="en-US" dirty="0"/>
          </a:p>
        </p:txBody>
      </p:sp>
      <p:sp>
        <p:nvSpPr>
          <p:cNvPr id="18" name="Content Placeholder 17">
            <a:extLst>
              <a:ext uri="{FF2B5EF4-FFF2-40B4-BE49-F238E27FC236}">
                <a16:creationId xmlns:a16="http://schemas.microsoft.com/office/drawing/2014/main" id="{275D8D2C-0C4C-9722-A8AD-06F70CF47748}"/>
              </a:ext>
            </a:extLst>
          </p:cNvPr>
          <p:cNvSpPr>
            <a:spLocks noGrp="1"/>
          </p:cNvSpPr>
          <p:nvPr>
            <p:ph sz="quarter" idx="12"/>
          </p:nvPr>
        </p:nvSpPr>
        <p:spPr>
          <a:xfrm>
            <a:off x="6654335" y="1819745"/>
            <a:ext cx="4895850" cy="3211512"/>
          </a:xfrm>
          <a:prstGeom prst="rect">
            <a:avLst/>
          </a:prstGeo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Content Placeholder 2">
            <a:extLst>
              <a:ext uri="{FF2B5EF4-FFF2-40B4-BE49-F238E27FC236}">
                <a16:creationId xmlns:a16="http://schemas.microsoft.com/office/drawing/2014/main" id="{A78FEEC8-E445-6C4F-E028-19CE04830C92}"/>
              </a:ext>
            </a:extLst>
          </p:cNvPr>
          <p:cNvSpPr>
            <a:spLocks noGrp="1"/>
          </p:cNvSpPr>
          <p:nvPr>
            <p:ph sz="quarter" idx="13" hasCustomPrompt="1"/>
          </p:nvPr>
        </p:nvSpPr>
        <p:spPr>
          <a:xfrm>
            <a:off x="0" y="0"/>
            <a:ext cx="6096000" cy="6858000"/>
          </a:xfrm>
          <a:prstGeom prst="rect">
            <a:avLst/>
          </a:prstGeom>
        </p:spPr>
        <p:txBody>
          <a:bodyPr lIns="252000" tIns="252000" rIns="252000" bIns="252000"/>
          <a:lstStyle>
            <a:lvl1pPr>
              <a:defRPr/>
            </a:lvl1pPr>
          </a:lstStyle>
          <a:p>
            <a:pPr lvl="0"/>
            <a:r>
              <a:rPr lang="en-GB" dirty="0"/>
              <a:t>Click the Pictures icon below to add an image to this placeholder.</a:t>
            </a:r>
          </a:p>
        </p:txBody>
      </p:sp>
    </p:spTree>
    <p:extLst>
      <p:ext uri="{BB962C8B-B14F-4D97-AF65-F5344CB8AC3E}">
        <p14:creationId xmlns:p14="http://schemas.microsoft.com/office/powerpoint/2010/main" val="340667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She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15">
            <a:extLst>
              <a:ext uri="{FF2B5EF4-FFF2-40B4-BE49-F238E27FC236}">
                <a16:creationId xmlns:a16="http://schemas.microsoft.com/office/drawing/2014/main" id="{C634F63F-819C-1A54-84B1-82601A5C3435}"/>
              </a:ext>
            </a:extLst>
          </p:cNvPr>
          <p:cNvSpPr>
            <a:spLocks noGrp="1"/>
          </p:cNvSpPr>
          <p:nvPr>
            <p:ph type="body" sz="quarter" idx="11" hasCustomPrompt="1"/>
          </p:nvPr>
        </p:nvSpPr>
        <p:spPr>
          <a:xfrm>
            <a:off x="623888" y="849314"/>
            <a:ext cx="4895850" cy="512348"/>
          </a:xfrm>
          <a:prstGeom prst="rect">
            <a:avLst/>
          </a:prstGeom>
        </p:spPr>
        <p:txBody>
          <a:bodyPr/>
          <a:lstStyle>
            <a:lvl1pPr marL="0" indent="0">
              <a:buNone/>
              <a:defRPr sz="3600" b="1">
                <a:latin typeface="Goudy Old Style" panose="02020502050305020303" pitchFamily="18" charset="77"/>
              </a:defRPr>
            </a:lvl1pPr>
          </a:lstStyle>
          <a:p>
            <a:pPr lvl="0"/>
            <a:r>
              <a:rPr lang="en-GB" dirty="0"/>
              <a:t>This is a Slide Title</a:t>
            </a:r>
            <a:endParaRPr lang="en-US" dirty="0"/>
          </a:p>
        </p:txBody>
      </p:sp>
      <p:pic>
        <p:nvPicPr>
          <p:cNvPr id="4" name="Graphic 3">
            <a:extLst>
              <a:ext uri="{FF2B5EF4-FFF2-40B4-BE49-F238E27FC236}">
                <a16:creationId xmlns:a16="http://schemas.microsoft.com/office/drawing/2014/main" id="{B08CC80E-9286-8EA0-676A-1CCBF54FFF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57363" y="849314"/>
            <a:ext cx="1710750" cy="431800"/>
          </a:xfrm>
          <a:prstGeom prst="rect">
            <a:avLst/>
          </a:prstGeom>
        </p:spPr>
      </p:pic>
      <p:sp>
        <p:nvSpPr>
          <p:cNvPr id="5" name="Picture Placeholder 5">
            <a:extLst>
              <a:ext uri="{FF2B5EF4-FFF2-40B4-BE49-F238E27FC236}">
                <a16:creationId xmlns:a16="http://schemas.microsoft.com/office/drawing/2014/main" id="{D313F744-9301-80F2-A97C-F36B32849984}"/>
              </a:ext>
            </a:extLst>
          </p:cNvPr>
          <p:cNvSpPr>
            <a:spLocks noGrp="1"/>
          </p:cNvSpPr>
          <p:nvPr>
            <p:ph type="pic" sz="quarter" idx="13"/>
          </p:nvPr>
        </p:nvSpPr>
        <p:spPr>
          <a:xfrm>
            <a:off x="6327036" y="1643157"/>
            <a:ext cx="1372336" cy="1867436"/>
          </a:xfrm>
          <a:prstGeom prst="rect">
            <a:avLst/>
          </a:prstGeom>
          <a:blipFill>
            <a:blip r:embed="rId5" cstate="email">
              <a:extLst>
                <a:ext uri="{28A0092B-C50C-407E-A947-70E740481C1C}">
                  <a14:useLocalDpi xmlns:a14="http://schemas.microsoft.com/office/drawing/2010/main"/>
                </a:ext>
              </a:extLst>
            </a:blip>
            <a:stretch>
              <a:fillRect/>
            </a:stretch>
          </a:blipFill>
        </p:spPr>
        <p:txBody>
          <a:bodyPr/>
          <a:lstStyle>
            <a:lvl1pPr>
              <a:defRPr sz="1600"/>
            </a:lvl1pPr>
          </a:lstStyle>
          <a:p>
            <a:r>
              <a:rPr lang="en-GB" dirty="0"/>
              <a:t>Click icon to add picture</a:t>
            </a:r>
            <a:endParaRPr lang="en-US" dirty="0"/>
          </a:p>
        </p:txBody>
      </p:sp>
      <p:sp>
        <p:nvSpPr>
          <p:cNvPr id="7" name="Picture Placeholder 5">
            <a:extLst>
              <a:ext uri="{FF2B5EF4-FFF2-40B4-BE49-F238E27FC236}">
                <a16:creationId xmlns:a16="http://schemas.microsoft.com/office/drawing/2014/main" id="{1CC2E43D-5DA5-2CEC-0877-E89A8DFC96D5}"/>
              </a:ext>
            </a:extLst>
          </p:cNvPr>
          <p:cNvSpPr>
            <a:spLocks noGrp="1"/>
          </p:cNvSpPr>
          <p:nvPr>
            <p:ph type="pic" sz="quarter" idx="14"/>
          </p:nvPr>
        </p:nvSpPr>
        <p:spPr>
          <a:xfrm>
            <a:off x="623889" y="4243721"/>
            <a:ext cx="1372336" cy="1867436"/>
          </a:xfrm>
          <a:prstGeom prst="rect">
            <a:avLst/>
          </a:prstGeom>
          <a:blipFill>
            <a:blip r:embed="rId5" cstate="email">
              <a:extLst>
                <a:ext uri="{28A0092B-C50C-407E-A947-70E740481C1C}">
                  <a14:useLocalDpi xmlns:a14="http://schemas.microsoft.com/office/drawing/2010/main"/>
                </a:ext>
              </a:extLst>
            </a:blip>
            <a:stretch>
              <a:fillRect/>
            </a:stretch>
          </a:blipFill>
        </p:spPr>
        <p:txBody>
          <a:bodyPr/>
          <a:lstStyle>
            <a:lvl1pPr>
              <a:defRPr sz="1600"/>
            </a:lvl1pPr>
          </a:lstStyle>
          <a:p>
            <a:r>
              <a:rPr lang="en-GB" dirty="0"/>
              <a:t>Click icon to add picture</a:t>
            </a:r>
            <a:endParaRPr lang="en-US" dirty="0"/>
          </a:p>
        </p:txBody>
      </p:sp>
      <p:sp>
        <p:nvSpPr>
          <p:cNvPr id="8" name="Picture Placeholder 5">
            <a:extLst>
              <a:ext uri="{FF2B5EF4-FFF2-40B4-BE49-F238E27FC236}">
                <a16:creationId xmlns:a16="http://schemas.microsoft.com/office/drawing/2014/main" id="{CCEDEB98-D7FE-4A25-16C3-7D4545759BDF}"/>
              </a:ext>
            </a:extLst>
          </p:cNvPr>
          <p:cNvSpPr>
            <a:spLocks noGrp="1"/>
          </p:cNvSpPr>
          <p:nvPr>
            <p:ph type="pic" sz="quarter" idx="15"/>
          </p:nvPr>
        </p:nvSpPr>
        <p:spPr>
          <a:xfrm>
            <a:off x="6327036" y="4243721"/>
            <a:ext cx="1372336" cy="1867436"/>
          </a:xfrm>
          <a:prstGeom prst="rect">
            <a:avLst/>
          </a:prstGeom>
          <a:blipFill>
            <a:blip r:embed="rId5" cstate="email">
              <a:extLst>
                <a:ext uri="{28A0092B-C50C-407E-A947-70E740481C1C}">
                  <a14:useLocalDpi xmlns:a14="http://schemas.microsoft.com/office/drawing/2010/main"/>
                </a:ext>
              </a:extLst>
            </a:blip>
            <a:stretch>
              <a:fillRect/>
            </a:stretch>
          </a:blipFill>
        </p:spPr>
        <p:txBody>
          <a:bodyPr/>
          <a:lstStyle>
            <a:lvl1pPr>
              <a:defRPr sz="1600"/>
            </a:lvl1pPr>
          </a:lstStyle>
          <a:p>
            <a:r>
              <a:rPr lang="en-GB" dirty="0"/>
              <a:t>Click icon to add picture</a:t>
            </a:r>
            <a:endParaRPr lang="en-US" dirty="0"/>
          </a:p>
        </p:txBody>
      </p:sp>
      <p:sp>
        <p:nvSpPr>
          <p:cNvPr id="10" name="Text Placeholder 3">
            <a:extLst>
              <a:ext uri="{FF2B5EF4-FFF2-40B4-BE49-F238E27FC236}">
                <a16:creationId xmlns:a16="http://schemas.microsoft.com/office/drawing/2014/main" id="{8C7B956B-7C94-7F69-C408-538893A5AF66}"/>
              </a:ext>
            </a:extLst>
          </p:cNvPr>
          <p:cNvSpPr>
            <a:spLocks noGrp="1"/>
          </p:cNvSpPr>
          <p:nvPr>
            <p:ph type="body" sz="quarter" idx="16" hasCustomPrompt="1"/>
          </p:nvPr>
        </p:nvSpPr>
        <p:spPr>
          <a:xfrm>
            <a:off x="2106613" y="1642643"/>
            <a:ext cx="3816000" cy="301261"/>
          </a:xfrm>
          <a:prstGeom prst="rect">
            <a:avLst/>
          </a:prstGeom>
        </p:spPr>
        <p:txBody>
          <a:bodyPr/>
          <a:lstStyle>
            <a:lvl1pPr marL="0" indent="0">
              <a:buNone/>
              <a:defRPr sz="1800" b="1"/>
            </a:lvl1pPr>
          </a:lstStyle>
          <a:p>
            <a:pPr lvl="0"/>
            <a:r>
              <a:rPr lang="en-GB" dirty="0"/>
              <a:t>Name</a:t>
            </a:r>
          </a:p>
        </p:txBody>
      </p:sp>
      <p:sp>
        <p:nvSpPr>
          <p:cNvPr id="11" name="Text Placeholder 3">
            <a:extLst>
              <a:ext uri="{FF2B5EF4-FFF2-40B4-BE49-F238E27FC236}">
                <a16:creationId xmlns:a16="http://schemas.microsoft.com/office/drawing/2014/main" id="{1BD53395-96E9-00BF-6B2A-992FFC506591}"/>
              </a:ext>
            </a:extLst>
          </p:cNvPr>
          <p:cNvSpPr>
            <a:spLocks noGrp="1"/>
          </p:cNvSpPr>
          <p:nvPr>
            <p:ph type="body" sz="quarter" idx="17" hasCustomPrompt="1"/>
          </p:nvPr>
        </p:nvSpPr>
        <p:spPr>
          <a:xfrm>
            <a:off x="2106613" y="2015222"/>
            <a:ext cx="3816000" cy="275125"/>
          </a:xfrm>
          <a:prstGeom prst="rect">
            <a:avLst/>
          </a:prstGeom>
        </p:spPr>
        <p:txBody>
          <a:bodyPr/>
          <a:lstStyle>
            <a:lvl1pPr marL="0" indent="0">
              <a:buNone/>
              <a:defRPr sz="1600" b="0"/>
            </a:lvl1pPr>
          </a:lstStyle>
          <a:p>
            <a:pPr lvl="0"/>
            <a:r>
              <a:rPr lang="en-GB" dirty="0"/>
              <a:t>Position</a:t>
            </a:r>
          </a:p>
        </p:txBody>
      </p:sp>
      <p:sp>
        <p:nvSpPr>
          <p:cNvPr id="15" name="Text Placeholder 3">
            <a:extLst>
              <a:ext uri="{FF2B5EF4-FFF2-40B4-BE49-F238E27FC236}">
                <a16:creationId xmlns:a16="http://schemas.microsoft.com/office/drawing/2014/main" id="{17780479-0904-644B-BC0E-ACCF1BB2E7D8}"/>
              </a:ext>
            </a:extLst>
          </p:cNvPr>
          <p:cNvSpPr>
            <a:spLocks noGrp="1"/>
          </p:cNvSpPr>
          <p:nvPr>
            <p:ph type="body" sz="quarter" idx="18" hasCustomPrompt="1"/>
          </p:nvPr>
        </p:nvSpPr>
        <p:spPr>
          <a:xfrm>
            <a:off x="2106613" y="2398469"/>
            <a:ext cx="3816000" cy="1112124"/>
          </a:xfrm>
          <a:prstGeom prst="rect">
            <a:avLst/>
          </a:prstGeom>
        </p:spPr>
        <p:txBody>
          <a:bodyPr/>
          <a:lstStyle>
            <a:lvl1pPr marL="0" indent="0">
              <a:buNone/>
              <a:defRPr sz="1400" b="0"/>
            </a:lvl1pPr>
          </a:lstStyle>
          <a:p>
            <a:pPr lvl="0"/>
            <a:r>
              <a:rPr lang="en-GB" dirty="0"/>
              <a:t>This is placeholder text</a:t>
            </a:r>
          </a:p>
        </p:txBody>
      </p:sp>
      <p:sp>
        <p:nvSpPr>
          <p:cNvPr id="17" name="Text Placeholder 3">
            <a:extLst>
              <a:ext uri="{FF2B5EF4-FFF2-40B4-BE49-F238E27FC236}">
                <a16:creationId xmlns:a16="http://schemas.microsoft.com/office/drawing/2014/main" id="{D79C4D3F-8151-EB3C-BE57-56682192FB28}"/>
              </a:ext>
            </a:extLst>
          </p:cNvPr>
          <p:cNvSpPr>
            <a:spLocks noGrp="1"/>
          </p:cNvSpPr>
          <p:nvPr>
            <p:ph type="body" sz="quarter" idx="20" hasCustomPrompt="1"/>
          </p:nvPr>
        </p:nvSpPr>
        <p:spPr>
          <a:xfrm>
            <a:off x="2582048" y="3569662"/>
            <a:ext cx="3352901" cy="223168"/>
          </a:xfrm>
          <a:prstGeom prst="rect">
            <a:avLst/>
          </a:prstGeom>
        </p:spPr>
        <p:txBody>
          <a:bodyPr/>
          <a:lstStyle>
            <a:lvl1pPr marL="0" indent="0">
              <a:spcBef>
                <a:spcPts val="0"/>
              </a:spcBef>
              <a:buNone/>
              <a:defRPr sz="1400" b="0">
                <a:solidFill>
                  <a:schemeClr val="tx1"/>
                </a:solidFill>
              </a:defRPr>
            </a:lvl1pPr>
          </a:lstStyle>
          <a:p>
            <a:pPr lvl="0"/>
            <a:r>
              <a:rPr lang="en-GB" dirty="0"/>
              <a:t>Telephone number</a:t>
            </a:r>
          </a:p>
        </p:txBody>
      </p:sp>
      <p:sp>
        <p:nvSpPr>
          <p:cNvPr id="19" name="Text Placeholder 3">
            <a:extLst>
              <a:ext uri="{FF2B5EF4-FFF2-40B4-BE49-F238E27FC236}">
                <a16:creationId xmlns:a16="http://schemas.microsoft.com/office/drawing/2014/main" id="{7DE03820-9E17-810C-01DE-B7E558539D21}"/>
              </a:ext>
            </a:extLst>
          </p:cNvPr>
          <p:cNvSpPr>
            <a:spLocks noGrp="1"/>
          </p:cNvSpPr>
          <p:nvPr>
            <p:ph type="body" sz="quarter" idx="37" hasCustomPrompt="1"/>
          </p:nvPr>
        </p:nvSpPr>
        <p:spPr>
          <a:xfrm>
            <a:off x="2575878" y="3830283"/>
            <a:ext cx="3352901" cy="223168"/>
          </a:xfrm>
          <a:prstGeom prst="rect">
            <a:avLst/>
          </a:prstGeom>
        </p:spPr>
        <p:txBody>
          <a:bodyPr/>
          <a:lstStyle>
            <a:lvl1pPr marL="0" indent="0">
              <a:spcBef>
                <a:spcPts val="0"/>
              </a:spcBef>
              <a:buNone/>
              <a:defRPr sz="1400" b="0">
                <a:solidFill>
                  <a:schemeClr val="tx1"/>
                </a:solidFill>
              </a:defRPr>
            </a:lvl1pPr>
          </a:lstStyle>
          <a:p>
            <a:pPr lvl="0"/>
            <a:r>
              <a:rPr lang="en-GB" dirty="0"/>
              <a:t>E-mail address</a:t>
            </a:r>
          </a:p>
        </p:txBody>
      </p:sp>
      <p:sp>
        <p:nvSpPr>
          <p:cNvPr id="20" name="Text Placeholder 3">
            <a:extLst>
              <a:ext uri="{FF2B5EF4-FFF2-40B4-BE49-F238E27FC236}">
                <a16:creationId xmlns:a16="http://schemas.microsoft.com/office/drawing/2014/main" id="{CABA3DE1-C31D-F51C-192E-E610A60FC0F4}"/>
              </a:ext>
            </a:extLst>
          </p:cNvPr>
          <p:cNvSpPr>
            <a:spLocks noGrp="1"/>
          </p:cNvSpPr>
          <p:nvPr>
            <p:ph type="body" sz="quarter" idx="38" hasCustomPrompt="1"/>
          </p:nvPr>
        </p:nvSpPr>
        <p:spPr>
          <a:xfrm>
            <a:off x="7887048" y="1642643"/>
            <a:ext cx="3816000" cy="301261"/>
          </a:xfrm>
          <a:prstGeom prst="rect">
            <a:avLst/>
          </a:prstGeom>
        </p:spPr>
        <p:txBody>
          <a:bodyPr/>
          <a:lstStyle>
            <a:lvl1pPr marL="0" indent="0">
              <a:buNone/>
              <a:defRPr sz="1800" b="1"/>
            </a:lvl1pPr>
          </a:lstStyle>
          <a:p>
            <a:pPr lvl="0"/>
            <a:r>
              <a:rPr lang="en-GB" dirty="0"/>
              <a:t>Name</a:t>
            </a:r>
          </a:p>
        </p:txBody>
      </p:sp>
      <p:sp>
        <p:nvSpPr>
          <p:cNvPr id="21" name="Text Placeholder 3">
            <a:extLst>
              <a:ext uri="{FF2B5EF4-FFF2-40B4-BE49-F238E27FC236}">
                <a16:creationId xmlns:a16="http://schemas.microsoft.com/office/drawing/2014/main" id="{2E6B2C7E-EEA5-3A87-D4C0-0C9A0474AE34}"/>
              </a:ext>
            </a:extLst>
          </p:cNvPr>
          <p:cNvSpPr>
            <a:spLocks noGrp="1"/>
          </p:cNvSpPr>
          <p:nvPr>
            <p:ph type="body" sz="quarter" idx="39" hasCustomPrompt="1"/>
          </p:nvPr>
        </p:nvSpPr>
        <p:spPr>
          <a:xfrm>
            <a:off x="7887048" y="2015222"/>
            <a:ext cx="3816000" cy="275125"/>
          </a:xfrm>
          <a:prstGeom prst="rect">
            <a:avLst/>
          </a:prstGeom>
        </p:spPr>
        <p:txBody>
          <a:bodyPr/>
          <a:lstStyle>
            <a:lvl1pPr marL="0" indent="0">
              <a:buNone/>
              <a:defRPr sz="1600" b="0"/>
            </a:lvl1pPr>
          </a:lstStyle>
          <a:p>
            <a:pPr lvl="0"/>
            <a:r>
              <a:rPr lang="en-GB" dirty="0"/>
              <a:t>Position</a:t>
            </a:r>
          </a:p>
        </p:txBody>
      </p:sp>
      <p:sp>
        <p:nvSpPr>
          <p:cNvPr id="22" name="Text Placeholder 3">
            <a:extLst>
              <a:ext uri="{FF2B5EF4-FFF2-40B4-BE49-F238E27FC236}">
                <a16:creationId xmlns:a16="http://schemas.microsoft.com/office/drawing/2014/main" id="{014ECF91-A400-B3B5-CF28-C88166EC5562}"/>
              </a:ext>
            </a:extLst>
          </p:cNvPr>
          <p:cNvSpPr>
            <a:spLocks noGrp="1"/>
          </p:cNvSpPr>
          <p:nvPr>
            <p:ph type="body" sz="quarter" idx="40" hasCustomPrompt="1"/>
          </p:nvPr>
        </p:nvSpPr>
        <p:spPr>
          <a:xfrm>
            <a:off x="7887048" y="2398469"/>
            <a:ext cx="3816000" cy="1112124"/>
          </a:xfrm>
          <a:prstGeom prst="rect">
            <a:avLst/>
          </a:prstGeom>
        </p:spPr>
        <p:txBody>
          <a:bodyPr/>
          <a:lstStyle>
            <a:lvl1pPr marL="0" indent="0">
              <a:buNone/>
              <a:defRPr sz="1400" b="0"/>
            </a:lvl1pPr>
          </a:lstStyle>
          <a:p>
            <a:pPr lvl="0"/>
            <a:r>
              <a:rPr lang="en-GB" dirty="0"/>
              <a:t>This is placeholder text</a:t>
            </a:r>
          </a:p>
        </p:txBody>
      </p:sp>
      <p:sp>
        <p:nvSpPr>
          <p:cNvPr id="24" name="Text Placeholder 3">
            <a:extLst>
              <a:ext uri="{FF2B5EF4-FFF2-40B4-BE49-F238E27FC236}">
                <a16:creationId xmlns:a16="http://schemas.microsoft.com/office/drawing/2014/main" id="{8AA59523-F504-F3D5-771E-4CA1FB4D6B0D}"/>
              </a:ext>
            </a:extLst>
          </p:cNvPr>
          <p:cNvSpPr>
            <a:spLocks noGrp="1"/>
          </p:cNvSpPr>
          <p:nvPr>
            <p:ph type="body" sz="quarter" idx="42" hasCustomPrompt="1"/>
          </p:nvPr>
        </p:nvSpPr>
        <p:spPr>
          <a:xfrm>
            <a:off x="8362483" y="3569662"/>
            <a:ext cx="3352901" cy="223168"/>
          </a:xfrm>
          <a:prstGeom prst="rect">
            <a:avLst/>
          </a:prstGeom>
        </p:spPr>
        <p:txBody>
          <a:bodyPr/>
          <a:lstStyle>
            <a:lvl1pPr marL="0" indent="0">
              <a:spcBef>
                <a:spcPts val="0"/>
              </a:spcBef>
              <a:buNone/>
              <a:defRPr sz="1400" b="0">
                <a:solidFill>
                  <a:schemeClr val="tx1"/>
                </a:solidFill>
              </a:defRPr>
            </a:lvl1pPr>
          </a:lstStyle>
          <a:p>
            <a:pPr lvl="0"/>
            <a:r>
              <a:rPr lang="en-GB" dirty="0"/>
              <a:t>Telephone number</a:t>
            </a:r>
          </a:p>
        </p:txBody>
      </p:sp>
      <p:sp>
        <p:nvSpPr>
          <p:cNvPr id="41" name="Text Placeholder 3">
            <a:extLst>
              <a:ext uri="{FF2B5EF4-FFF2-40B4-BE49-F238E27FC236}">
                <a16:creationId xmlns:a16="http://schemas.microsoft.com/office/drawing/2014/main" id="{38D25F2A-B61D-7978-8CED-D68C979D2BBC}"/>
              </a:ext>
            </a:extLst>
          </p:cNvPr>
          <p:cNvSpPr>
            <a:spLocks noGrp="1"/>
          </p:cNvSpPr>
          <p:nvPr>
            <p:ph type="body" sz="quarter" idx="44" hasCustomPrompt="1"/>
          </p:nvPr>
        </p:nvSpPr>
        <p:spPr>
          <a:xfrm>
            <a:off x="8356313" y="3830283"/>
            <a:ext cx="3352901" cy="223168"/>
          </a:xfrm>
          <a:prstGeom prst="rect">
            <a:avLst/>
          </a:prstGeom>
        </p:spPr>
        <p:txBody>
          <a:bodyPr/>
          <a:lstStyle>
            <a:lvl1pPr marL="0" indent="0">
              <a:spcBef>
                <a:spcPts val="0"/>
              </a:spcBef>
              <a:buNone/>
              <a:defRPr sz="1400" b="0">
                <a:solidFill>
                  <a:schemeClr val="tx1"/>
                </a:solidFill>
              </a:defRPr>
            </a:lvl1pPr>
          </a:lstStyle>
          <a:p>
            <a:pPr lvl="0"/>
            <a:r>
              <a:rPr lang="en-GB" dirty="0"/>
              <a:t>E-mail address</a:t>
            </a:r>
          </a:p>
        </p:txBody>
      </p:sp>
      <p:sp>
        <p:nvSpPr>
          <p:cNvPr id="42" name="Text Placeholder 3">
            <a:extLst>
              <a:ext uri="{FF2B5EF4-FFF2-40B4-BE49-F238E27FC236}">
                <a16:creationId xmlns:a16="http://schemas.microsoft.com/office/drawing/2014/main" id="{96149E67-C264-7732-31FE-9A553B2F4AB4}"/>
              </a:ext>
            </a:extLst>
          </p:cNvPr>
          <p:cNvSpPr>
            <a:spLocks noGrp="1"/>
          </p:cNvSpPr>
          <p:nvPr>
            <p:ph type="body" sz="quarter" idx="45" hasCustomPrompt="1"/>
          </p:nvPr>
        </p:nvSpPr>
        <p:spPr>
          <a:xfrm>
            <a:off x="2106613" y="4243721"/>
            <a:ext cx="3816000" cy="301261"/>
          </a:xfrm>
          <a:prstGeom prst="rect">
            <a:avLst/>
          </a:prstGeom>
        </p:spPr>
        <p:txBody>
          <a:bodyPr/>
          <a:lstStyle>
            <a:lvl1pPr marL="0" indent="0">
              <a:buNone/>
              <a:defRPr sz="1800" b="1"/>
            </a:lvl1pPr>
          </a:lstStyle>
          <a:p>
            <a:pPr lvl="0"/>
            <a:r>
              <a:rPr lang="en-GB" dirty="0"/>
              <a:t>Name</a:t>
            </a:r>
          </a:p>
        </p:txBody>
      </p:sp>
      <p:sp>
        <p:nvSpPr>
          <p:cNvPr id="43" name="Text Placeholder 3">
            <a:extLst>
              <a:ext uri="{FF2B5EF4-FFF2-40B4-BE49-F238E27FC236}">
                <a16:creationId xmlns:a16="http://schemas.microsoft.com/office/drawing/2014/main" id="{5838CBBF-BC60-ED1A-5D7D-CB9FD3B9F5B7}"/>
              </a:ext>
            </a:extLst>
          </p:cNvPr>
          <p:cNvSpPr>
            <a:spLocks noGrp="1"/>
          </p:cNvSpPr>
          <p:nvPr>
            <p:ph type="body" sz="quarter" idx="46" hasCustomPrompt="1"/>
          </p:nvPr>
        </p:nvSpPr>
        <p:spPr>
          <a:xfrm>
            <a:off x="2106613" y="4616300"/>
            <a:ext cx="3816000" cy="275125"/>
          </a:xfrm>
          <a:prstGeom prst="rect">
            <a:avLst/>
          </a:prstGeom>
        </p:spPr>
        <p:txBody>
          <a:bodyPr/>
          <a:lstStyle>
            <a:lvl1pPr marL="0" indent="0">
              <a:buNone/>
              <a:defRPr sz="1600" b="0"/>
            </a:lvl1pPr>
          </a:lstStyle>
          <a:p>
            <a:pPr lvl="0"/>
            <a:r>
              <a:rPr lang="en-GB" dirty="0"/>
              <a:t>Position</a:t>
            </a:r>
          </a:p>
        </p:txBody>
      </p:sp>
      <p:sp>
        <p:nvSpPr>
          <p:cNvPr id="44" name="Text Placeholder 3">
            <a:extLst>
              <a:ext uri="{FF2B5EF4-FFF2-40B4-BE49-F238E27FC236}">
                <a16:creationId xmlns:a16="http://schemas.microsoft.com/office/drawing/2014/main" id="{61D29999-230D-730F-C7B9-93EF75AAEB1A}"/>
              </a:ext>
            </a:extLst>
          </p:cNvPr>
          <p:cNvSpPr>
            <a:spLocks noGrp="1"/>
          </p:cNvSpPr>
          <p:nvPr>
            <p:ph type="body" sz="quarter" idx="47" hasCustomPrompt="1"/>
          </p:nvPr>
        </p:nvSpPr>
        <p:spPr>
          <a:xfrm>
            <a:off x="2106613" y="4999547"/>
            <a:ext cx="3816000" cy="1112124"/>
          </a:xfrm>
          <a:prstGeom prst="rect">
            <a:avLst/>
          </a:prstGeom>
        </p:spPr>
        <p:txBody>
          <a:bodyPr/>
          <a:lstStyle>
            <a:lvl1pPr marL="0" indent="0">
              <a:buNone/>
              <a:defRPr sz="1400" b="0"/>
            </a:lvl1pPr>
          </a:lstStyle>
          <a:p>
            <a:pPr lvl="0"/>
            <a:r>
              <a:rPr lang="en-GB" dirty="0"/>
              <a:t>This is placeholder text</a:t>
            </a:r>
          </a:p>
        </p:txBody>
      </p:sp>
      <p:sp>
        <p:nvSpPr>
          <p:cNvPr id="46" name="Text Placeholder 3">
            <a:extLst>
              <a:ext uri="{FF2B5EF4-FFF2-40B4-BE49-F238E27FC236}">
                <a16:creationId xmlns:a16="http://schemas.microsoft.com/office/drawing/2014/main" id="{59B44AB0-FDE2-B943-9B95-999BDFC8F0EA}"/>
              </a:ext>
            </a:extLst>
          </p:cNvPr>
          <p:cNvSpPr>
            <a:spLocks noGrp="1"/>
          </p:cNvSpPr>
          <p:nvPr>
            <p:ph type="body" sz="quarter" idx="49" hasCustomPrompt="1"/>
          </p:nvPr>
        </p:nvSpPr>
        <p:spPr>
          <a:xfrm>
            <a:off x="2582048" y="6170740"/>
            <a:ext cx="3352901" cy="223168"/>
          </a:xfrm>
          <a:prstGeom prst="rect">
            <a:avLst/>
          </a:prstGeom>
        </p:spPr>
        <p:txBody>
          <a:bodyPr/>
          <a:lstStyle>
            <a:lvl1pPr marL="0" indent="0">
              <a:spcBef>
                <a:spcPts val="0"/>
              </a:spcBef>
              <a:buNone/>
              <a:defRPr sz="1400" b="0">
                <a:solidFill>
                  <a:schemeClr val="tx1"/>
                </a:solidFill>
              </a:defRPr>
            </a:lvl1pPr>
          </a:lstStyle>
          <a:p>
            <a:pPr lvl="0"/>
            <a:r>
              <a:rPr lang="en-GB" dirty="0"/>
              <a:t>Telephone number</a:t>
            </a:r>
          </a:p>
        </p:txBody>
      </p:sp>
      <p:sp>
        <p:nvSpPr>
          <p:cNvPr id="48" name="Text Placeholder 3">
            <a:extLst>
              <a:ext uri="{FF2B5EF4-FFF2-40B4-BE49-F238E27FC236}">
                <a16:creationId xmlns:a16="http://schemas.microsoft.com/office/drawing/2014/main" id="{4C9FE5E4-99D6-60C4-2045-515AE48934A1}"/>
              </a:ext>
            </a:extLst>
          </p:cNvPr>
          <p:cNvSpPr>
            <a:spLocks noGrp="1"/>
          </p:cNvSpPr>
          <p:nvPr>
            <p:ph type="body" sz="quarter" idx="51" hasCustomPrompt="1"/>
          </p:nvPr>
        </p:nvSpPr>
        <p:spPr>
          <a:xfrm>
            <a:off x="2575878" y="6431361"/>
            <a:ext cx="3352901" cy="223168"/>
          </a:xfrm>
          <a:prstGeom prst="rect">
            <a:avLst/>
          </a:prstGeom>
        </p:spPr>
        <p:txBody>
          <a:bodyPr/>
          <a:lstStyle>
            <a:lvl1pPr marL="0" indent="0">
              <a:spcBef>
                <a:spcPts val="0"/>
              </a:spcBef>
              <a:buNone/>
              <a:defRPr sz="1400" b="0">
                <a:solidFill>
                  <a:schemeClr val="tx1"/>
                </a:solidFill>
              </a:defRPr>
            </a:lvl1pPr>
          </a:lstStyle>
          <a:p>
            <a:pPr lvl="0"/>
            <a:r>
              <a:rPr lang="en-GB" dirty="0"/>
              <a:t>E-mail address</a:t>
            </a:r>
          </a:p>
        </p:txBody>
      </p:sp>
      <p:sp>
        <p:nvSpPr>
          <p:cNvPr id="49" name="Text Placeholder 3">
            <a:extLst>
              <a:ext uri="{FF2B5EF4-FFF2-40B4-BE49-F238E27FC236}">
                <a16:creationId xmlns:a16="http://schemas.microsoft.com/office/drawing/2014/main" id="{CBE94BDC-BDF3-6D93-2801-247C08B313D8}"/>
              </a:ext>
            </a:extLst>
          </p:cNvPr>
          <p:cNvSpPr>
            <a:spLocks noGrp="1"/>
          </p:cNvSpPr>
          <p:nvPr>
            <p:ph type="body" sz="quarter" idx="52" hasCustomPrompt="1"/>
          </p:nvPr>
        </p:nvSpPr>
        <p:spPr>
          <a:xfrm>
            <a:off x="7899384" y="4243721"/>
            <a:ext cx="3816000" cy="301261"/>
          </a:xfrm>
          <a:prstGeom prst="rect">
            <a:avLst/>
          </a:prstGeom>
        </p:spPr>
        <p:txBody>
          <a:bodyPr/>
          <a:lstStyle>
            <a:lvl1pPr marL="0" indent="0">
              <a:buNone/>
              <a:defRPr sz="1800" b="1"/>
            </a:lvl1pPr>
          </a:lstStyle>
          <a:p>
            <a:pPr lvl="0"/>
            <a:r>
              <a:rPr lang="en-GB" dirty="0"/>
              <a:t>Name</a:t>
            </a:r>
          </a:p>
        </p:txBody>
      </p:sp>
      <p:sp>
        <p:nvSpPr>
          <p:cNvPr id="50" name="Text Placeholder 3">
            <a:extLst>
              <a:ext uri="{FF2B5EF4-FFF2-40B4-BE49-F238E27FC236}">
                <a16:creationId xmlns:a16="http://schemas.microsoft.com/office/drawing/2014/main" id="{7E162795-FEC9-0009-4C57-3A1B46FEE72E}"/>
              </a:ext>
            </a:extLst>
          </p:cNvPr>
          <p:cNvSpPr>
            <a:spLocks noGrp="1"/>
          </p:cNvSpPr>
          <p:nvPr>
            <p:ph type="body" sz="quarter" idx="53" hasCustomPrompt="1"/>
          </p:nvPr>
        </p:nvSpPr>
        <p:spPr>
          <a:xfrm>
            <a:off x="7899384" y="4616300"/>
            <a:ext cx="3816000" cy="275125"/>
          </a:xfrm>
          <a:prstGeom prst="rect">
            <a:avLst/>
          </a:prstGeom>
        </p:spPr>
        <p:txBody>
          <a:bodyPr/>
          <a:lstStyle>
            <a:lvl1pPr marL="0" indent="0">
              <a:buNone/>
              <a:defRPr sz="1600" b="0"/>
            </a:lvl1pPr>
          </a:lstStyle>
          <a:p>
            <a:pPr lvl="0"/>
            <a:r>
              <a:rPr lang="en-GB" dirty="0"/>
              <a:t>Position</a:t>
            </a:r>
          </a:p>
        </p:txBody>
      </p:sp>
      <p:sp>
        <p:nvSpPr>
          <p:cNvPr id="51" name="Text Placeholder 3">
            <a:extLst>
              <a:ext uri="{FF2B5EF4-FFF2-40B4-BE49-F238E27FC236}">
                <a16:creationId xmlns:a16="http://schemas.microsoft.com/office/drawing/2014/main" id="{B60026FD-492D-27C4-7C2E-BBF5F064E617}"/>
              </a:ext>
            </a:extLst>
          </p:cNvPr>
          <p:cNvSpPr>
            <a:spLocks noGrp="1"/>
          </p:cNvSpPr>
          <p:nvPr>
            <p:ph type="body" sz="quarter" idx="54" hasCustomPrompt="1"/>
          </p:nvPr>
        </p:nvSpPr>
        <p:spPr>
          <a:xfrm>
            <a:off x="7899384" y="4999547"/>
            <a:ext cx="3816000" cy="1112124"/>
          </a:xfrm>
          <a:prstGeom prst="rect">
            <a:avLst/>
          </a:prstGeom>
        </p:spPr>
        <p:txBody>
          <a:bodyPr/>
          <a:lstStyle>
            <a:lvl1pPr marL="0" indent="0">
              <a:buNone/>
              <a:defRPr sz="1400" b="0"/>
            </a:lvl1pPr>
          </a:lstStyle>
          <a:p>
            <a:pPr lvl="0"/>
            <a:r>
              <a:rPr lang="en-GB" dirty="0"/>
              <a:t>This is placeholder text</a:t>
            </a:r>
          </a:p>
        </p:txBody>
      </p:sp>
      <p:sp>
        <p:nvSpPr>
          <p:cNvPr id="53" name="Text Placeholder 3">
            <a:extLst>
              <a:ext uri="{FF2B5EF4-FFF2-40B4-BE49-F238E27FC236}">
                <a16:creationId xmlns:a16="http://schemas.microsoft.com/office/drawing/2014/main" id="{E7077005-580D-C3E9-75A5-F724E53E0C7D}"/>
              </a:ext>
            </a:extLst>
          </p:cNvPr>
          <p:cNvSpPr>
            <a:spLocks noGrp="1"/>
          </p:cNvSpPr>
          <p:nvPr>
            <p:ph type="body" sz="quarter" idx="56" hasCustomPrompt="1"/>
          </p:nvPr>
        </p:nvSpPr>
        <p:spPr>
          <a:xfrm>
            <a:off x="8374819" y="6170740"/>
            <a:ext cx="3352901" cy="223168"/>
          </a:xfrm>
          <a:prstGeom prst="rect">
            <a:avLst/>
          </a:prstGeom>
        </p:spPr>
        <p:txBody>
          <a:bodyPr/>
          <a:lstStyle>
            <a:lvl1pPr marL="0" indent="0">
              <a:spcBef>
                <a:spcPts val="0"/>
              </a:spcBef>
              <a:buNone/>
              <a:defRPr sz="1400" b="0">
                <a:solidFill>
                  <a:schemeClr val="tx1"/>
                </a:solidFill>
              </a:defRPr>
            </a:lvl1pPr>
          </a:lstStyle>
          <a:p>
            <a:pPr lvl="0"/>
            <a:r>
              <a:rPr lang="en-GB" dirty="0"/>
              <a:t>Telephone number</a:t>
            </a:r>
          </a:p>
        </p:txBody>
      </p:sp>
      <p:sp>
        <p:nvSpPr>
          <p:cNvPr id="55" name="Text Placeholder 3">
            <a:extLst>
              <a:ext uri="{FF2B5EF4-FFF2-40B4-BE49-F238E27FC236}">
                <a16:creationId xmlns:a16="http://schemas.microsoft.com/office/drawing/2014/main" id="{A1C967D9-E1D2-5724-4EA4-366EC973ED91}"/>
              </a:ext>
            </a:extLst>
          </p:cNvPr>
          <p:cNvSpPr>
            <a:spLocks noGrp="1"/>
          </p:cNvSpPr>
          <p:nvPr>
            <p:ph type="body" sz="quarter" idx="58" hasCustomPrompt="1"/>
          </p:nvPr>
        </p:nvSpPr>
        <p:spPr>
          <a:xfrm>
            <a:off x="8368649" y="6431361"/>
            <a:ext cx="3352901" cy="223168"/>
          </a:xfrm>
          <a:prstGeom prst="rect">
            <a:avLst/>
          </a:prstGeom>
        </p:spPr>
        <p:txBody>
          <a:bodyPr/>
          <a:lstStyle>
            <a:lvl1pPr marL="0" indent="0">
              <a:spcBef>
                <a:spcPts val="0"/>
              </a:spcBef>
              <a:buNone/>
              <a:defRPr sz="1400" b="0">
                <a:solidFill>
                  <a:schemeClr val="tx1"/>
                </a:solidFill>
              </a:defRPr>
            </a:lvl1pPr>
          </a:lstStyle>
          <a:p>
            <a:pPr lvl="0"/>
            <a:r>
              <a:rPr lang="en-GB" dirty="0"/>
              <a:t>E-mail address</a:t>
            </a:r>
          </a:p>
        </p:txBody>
      </p:sp>
      <p:sp>
        <p:nvSpPr>
          <p:cNvPr id="12" name="Picture Placeholder 5">
            <a:extLst>
              <a:ext uri="{FF2B5EF4-FFF2-40B4-BE49-F238E27FC236}">
                <a16:creationId xmlns:a16="http://schemas.microsoft.com/office/drawing/2014/main" id="{9932F52B-8A0F-8046-CEE9-32F9DAD9DC75}"/>
              </a:ext>
            </a:extLst>
          </p:cNvPr>
          <p:cNvSpPr>
            <a:spLocks noGrp="1"/>
          </p:cNvSpPr>
          <p:nvPr>
            <p:ph type="pic" sz="quarter" idx="59"/>
          </p:nvPr>
        </p:nvSpPr>
        <p:spPr>
          <a:xfrm>
            <a:off x="623888" y="1642643"/>
            <a:ext cx="1372336" cy="1867436"/>
          </a:xfrm>
          <a:prstGeom prst="rect">
            <a:avLst/>
          </a:prstGeom>
          <a:blipFill>
            <a:blip r:embed="rId5" cstate="email">
              <a:extLst>
                <a:ext uri="{28A0092B-C50C-407E-A947-70E740481C1C}">
                  <a14:useLocalDpi xmlns:a14="http://schemas.microsoft.com/office/drawing/2010/main"/>
                </a:ext>
              </a:extLst>
            </a:blip>
            <a:stretch>
              <a:fillRect/>
            </a:stretch>
          </a:blipFill>
        </p:spPr>
        <p:txBody>
          <a:bodyPr/>
          <a:lstStyle>
            <a:lvl1pPr>
              <a:defRPr sz="1600"/>
            </a:lvl1pPr>
          </a:lstStyle>
          <a:p>
            <a:r>
              <a:rPr lang="en-GB" dirty="0"/>
              <a:t>Click icon to add picture</a:t>
            </a:r>
            <a:endParaRPr lang="en-US" dirty="0"/>
          </a:p>
        </p:txBody>
      </p:sp>
      <p:sp>
        <p:nvSpPr>
          <p:cNvPr id="32" name="TextBox 31">
            <a:extLst>
              <a:ext uri="{FF2B5EF4-FFF2-40B4-BE49-F238E27FC236}">
                <a16:creationId xmlns:a16="http://schemas.microsoft.com/office/drawing/2014/main" id="{6E8F300F-7649-BCA8-9FD9-BB3FEDC2BA73}"/>
              </a:ext>
            </a:extLst>
          </p:cNvPr>
          <p:cNvSpPr txBox="1"/>
          <p:nvPr userDrawn="1"/>
        </p:nvSpPr>
        <p:spPr>
          <a:xfrm>
            <a:off x="2106613" y="3544872"/>
            <a:ext cx="371218" cy="307777"/>
          </a:xfrm>
          <a:prstGeom prst="rect">
            <a:avLst/>
          </a:prstGeom>
          <a:noFill/>
        </p:spPr>
        <p:txBody>
          <a:bodyPr wrap="square" rtlCol="0">
            <a:spAutoFit/>
          </a:bodyPr>
          <a:lstStyle/>
          <a:p>
            <a:r>
              <a:rPr lang="en-GB" sz="1400" b="1" dirty="0">
                <a:solidFill>
                  <a:srgbClr val="CC0C7B"/>
                </a:solidFill>
              </a:rPr>
              <a:t>T: </a:t>
            </a:r>
          </a:p>
        </p:txBody>
      </p:sp>
      <p:sp>
        <p:nvSpPr>
          <p:cNvPr id="33" name="TextBox 32">
            <a:extLst>
              <a:ext uri="{FF2B5EF4-FFF2-40B4-BE49-F238E27FC236}">
                <a16:creationId xmlns:a16="http://schemas.microsoft.com/office/drawing/2014/main" id="{80A846E8-B170-0301-6452-62C39B7B665C}"/>
              </a:ext>
            </a:extLst>
          </p:cNvPr>
          <p:cNvSpPr txBox="1"/>
          <p:nvPr userDrawn="1"/>
        </p:nvSpPr>
        <p:spPr>
          <a:xfrm>
            <a:off x="2106613" y="3800479"/>
            <a:ext cx="371218" cy="307777"/>
          </a:xfrm>
          <a:prstGeom prst="rect">
            <a:avLst/>
          </a:prstGeom>
          <a:noFill/>
        </p:spPr>
        <p:txBody>
          <a:bodyPr wrap="square" rtlCol="0">
            <a:spAutoFit/>
          </a:bodyPr>
          <a:lstStyle/>
          <a:p>
            <a:r>
              <a:rPr lang="en-GB" sz="1400" b="1" dirty="0">
                <a:solidFill>
                  <a:srgbClr val="CC0C7B"/>
                </a:solidFill>
              </a:rPr>
              <a:t>E: </a:t>
            </a:r>
          </a:p>
        </p:txBody>
      </p:sp>
      <p:sp>
        <p:nvSpPr>
          <p:cNvPr id="34" name="TextBox 33">
            <a:extLst>
              <a:ext uri="{FF2B5EF4-FFF2-40B4-BE49-F238E27FC236}">
                <a16:creationId xmlns:a16="http://schemas.microsoft.com/office/drawing/2014/main" id="{53D8A4B5-AB12-2C69-192E-95B15C4BE065}"/>
              </a:ext>
            </a:extLst>
          </p:cNvPr>
          <p:cNvSpPr txBox="1"/>
          <p:nvPr userDrawn="1"/>
        </p:nvSpPr>
        <p:spPr>
          <a:xfrm>
            <a:off x="2106613" y="6170740"/>
            <a:ext cx="371218" cy="307777"/>
          </a:xfrm>
          <a:prstGeom prst="rect">
            <a:avLst/>
          </a:prstGeom>
          <a:noFill/>
        </p:spPr>
        <p:txBody>
          <a:bodyPr wrap="square" rtlCol="0">
            <a:spAutoFit/>
          </a:bodyPr>
          <a:lstStyle/>
          <a:p>
            <a:r>
              <a:rPr lang="en-GB" sz="1400" b="1" dirty="0">
                <a:solidFill>
                  <a:srgbClr val="CC0C7B"/>
                </a:solidFill>
              </a:rPr>
              <a:t>T: </a:t>
            </a:r>
          </a:p>
        </p:txBody>
      </p:sp>
      <p:sp>
        <p:nvSpPr>
          <p:cNvPr id="35" name="TextBox 34">
            <a:extLst>
              <a:ext uri="{FF2B5EF4-FFF2-40B4-BE49-F238E27FC236}">
                <a16:creationId xmlns:a16="http://schemas.microsoft.com/office/drawing/2014/main" id="{52165E7C-C803-7E2C-5DEF-634CFBE9EC4B}"/>
              </a:ext>
            </a:extLst>
          </p:cNvPr>
          <p:cNvSpPr txBox="1"/>
          <p:nvPr userDrawn="1"/>
        </p:nvSpPr>
        <p:spPr>
          <a:xfrm>
            <a:off x="2106613" y="6426347"/>
            <a:ext cx="371218" cy="307777"/>
          </a:xfrm>
          <a:prstGeom prst="rect">
            <a:avLst/>
          </a:prstGeom>
          <a:noFill/>
        </p:spPr>
        <p:txBody>
          <a:bodyPr wrap="square" rtlCol="0">
            <a:spAutoFit/>
          </a:bodyPr>
          <a:lstStyle/>
          <a:p>
            <a:r>
              <a:rPr lang="en-GB" sz="1400" b="1" dirty="0">
                <a:solidFill>
                  <a:srgbClr val="CC0C7B"/>
                </a:solidFill>
              </a:rPr>
              <a:t>E: </a:t>
            </a:r>
          </a:p>
        </p:txBody>
      </p:sp>
      <p:sp>
        <p:nvSpPr>
          <p:cNvPr id="36" name="TextBox 35">
            <a:extLst>
              <a:ext uri="{FF2B5EF4-FFF2-40B4-BE49-F238E27FC236}">
                <a16:creationId xmlns:a16="http://schemas.microsoft.com/office/drawing/2014/main" id="{D4F8D7C3-3EA6-EEB2-812E-755E92370F73}"/>
              </a:ext>
            </a:extLst>
          </p:cNvPr>
          <p:cNvSpPr txBox="1"/>
          <p:nvPr userDrawn="1"/>
        </p:nvSpPr>
        <p:spPr>
          <a:xfrm>
            <a:off x="7899384" y="6170740"/>
            <a:ext cx="371218" cy="307777"/>
          </a:xfrm>
          <a:prstGeom prst="rect">
            <a:avLst/>
          </a:prstGeom>
          <a:noFill/>
        </p:spPr>
        <p:txBody>
          <a:bodyPr wrap="square" rtlCol="0">
            <a:spAutoFit/>
          </a:bodyPr>
          <a:lstStyle/>
          <a:p>
            <a:r>
              <a:rPr lang="en-GB" sz="1400" b="1" dirty="0">
                <a:solidFill>
                  <a:srgbClr val="CC0C7B"/>
                </a:solidFill>
              </a:rPr>
              <a:t>T: </a:t>
            </a:r>
          </a:p>
        </p:txBody>
      </p:sp>
      <p:sp>
        <p:nvSpPr>
          <p:cNvPr id="37" name="TextBox 36">
            <a:extLst>
              <a:ext uri="{FF2B5EF4-FFF2-40B4-BE49-F238E27FC236}">
                <a16:creationId xmlns:a16="http://schemas.microsoft.com/office/drawing/2014/main" id="{80BF55E5-D833-0201-C9A9-3DD9EF46B340}"/>
              </a:ext>
            </a:extLst>
          </p:cNvPr>
          <p:cNvSpPr txBox="1"/>
          <p:nvPr userDrawn="1"/>
        </p:nvSpPr>
        <p:spPr>
          <a:xfrm>
            <a:off x="7899384" y="6426347"/>
            <a:ext cx="371218" cy="307777"/>
          </a:xfrm>
          <a:prstGeom prst="rect">
            <a:avLst/>
          </a:prstGeom>
          <a:noFill/>
        </p:spPr>
        <p:txBody>
          <a:bodyPr wrap="square" rtlCol="0">
            <a:spAutoFit/>
          </a:bodyPr>
          <a:lstStyle/>
          <a:p>
            <a:r>
              <a:rPr lang="en-GB" sz="1400" b="1" dirty="0">
                <a:solidFill>
                  <a:srgbClr val="CC0C7B"/>
                </a:solidFill>
              </a:rPr>
              <a:t>E: </a:t>
            </a:r>
          </a:p>
        </p:txBody>
      </p:sp>
      <p:sp>
        <p:nvSpPr>
          <p:cNvPr id="38" name="TextBox 37">
            <a:extLst>
              <a:ext uri="{FF2B5EF4-FFF2-40B4-BE49-F238E27FC236}">
                <a16:creationId xmlns:a16="http://schemas.microsoft.com/office/drawing/2014/main" id="{FDF6761D-CAEC-9AC8-DD00-E4F1073EA137}"/>
              </a:ext>
            </a:extLst>
          </p:cNvPr>
          <p:cNvSpPr txBox="1"/>
          <p:nvPr userDrawn="1"/>
        </p:nvSpPr>
        <p:spPr>
          <a:xfrm>
            <a:off x="7899384" y="3544872"/>
            <a:ext cx="371218" cy="307777"/>
          </a:xfrm>
          <a:prstGeom prst="rect">
            <a:avLst/>
          </a:prstGeom>
          <a:noFill/>
        </p:spPr>
        <p:txBody>
          <a:bodyPr wrap="square" rtlCol="0">
            <a:spAutoFit/>
          </a:bodyPr>
          <a:lstStyle/>
          <a:p>
            <a:r>
              <a:rPr lang="en-GB" sz="1400" b="1" dirty="0">
                <a:solidFill>
                  <a:srgbClr val="CC0C7B"/>
                </a:solidFill>
              </a:rPr>
              <a:t>T: </a:t>
            </a:r>
          </a:p>
        </p:txBody>
      </p:sp>
      <p:sp>
        <p:nvSpPr>
          <p:cNvPr id="39" name="TextBox 38">
            <a:extLst>
              <a:ext uri="{FF2B5EF4-FFF2-40B4-BE49-F238E27FC236}">
                <a16:creationId xmlns:a16="http://schemas.microsoft.com/office/drawing/2014/main" id="{71638493-228A-99D6-C8E2-5A75E10AAF05}"/>
              </a:ext>
            </a:extLst>
          </p:cNvPr>
          <p:cNvSpPr txBox="1"/>
          <p:nvPr userDrawn="1"/>
        </p:nvSpPr>
        <p:spPr>
          <a:xfrm>
            <a:off x="7899384" y="3800479"/>
            <a:ext cx="371218" cy="307777"/>
          </a:xfrm>
          <a:prstGeom prst="rect">
            <a:avLst/>
          </a:prstGeom>
          <a:noFill/>
        </p:spPr>
        <p:txBody>
          <a:bodyPr wrap="square" rtlCol="0">
            <a:spAutoFit/>
          </a:bodyPr>
          <a:lstStyle/>
          <a:p>
            <a:r>
              <a:rPr lang="en-GB" sz="1400" b="1" dirty="0">
                <a:solidFill>
                  <a:srgbClr val="CC0C7B"/>
                </a:solidFill>
              </a:rPr>
              <a:t>E: </a:t>
            </a:r>
          </a:p>
        </p:txBody>
      </p:sp>
    </p:spTree>
    <p:extLst>
      <p:ext uri="{BB962C8B-B14F-4D97-AF65-F5344CB8AC3E}">
        <p14:creationId xmlns:p14="http://schemas.microsoft.com/office/powerpoint/2010/main" val="1387164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093B9C49-53BC-BDDF-1570-FEA3E9142C93}"/>
              </a:ext>
            </a:extLst>
          </p:cNvPr>
          <p:cNvSpPr>
            <a:spLocks noGrp="1"/>
          </p:cNvSpPr>
          <p:nvPr>
            <p:ph type="body" sz="quarter" idx="11" hasCustomPrompt="1"/>
          </p:nvPr>
        </p:nvSpPr>
        <p:spPr>
          <a:xfrm>
            <a:off x="623887" y="2221653"/>
            <a:ext cx="7058866" cy="2474604"/>
          </a:xfrm>
          <a:prstGeom prst="rect">
            <a:avLst/>
          </a:prstGeom>
        </p:spPr>
        <p:txBody>
          <a:bodyPr anchor="b"/>
          <a:lstStyle>
            <a:lvl1pPr marL="0" indent="0">
              <a:buNone/>
              <a:defRPr sz="4800" b="1">
                <a:latin typeface="Goudy Old Style" panose="02020502050305020303" pitchFamily="18" charset="77"/>
              </a:defRPr>
            </a:lvl1pPr>
          </a:lstStyle>
          <a:p>
            <a:pPr lvl="0"/>
            <a:r>
              <a:rPr lang="en-GB" dirty="0"/>
              <a:t>Closing text</a:t>
            </a:r>
            <a:endParaRPr lang="en-US" dirty="0"/>
          </a:p>
        </p:txBody>
      </p:sp>
      <p:sp>
        <p:nvSpPr>
          <p:cNvPr id="19" name="Text Placeholder 17">
            <a:extLst>
              <a:ext uri="{FF2B5EF4-FFF2-40B4-BE49-F238E27FC236}">
                <a16:creationId xmlns:a16="http://schemas.microsoft.com/office/drawing/2014/main" id="{DEEEB267-F48E-A701-C394-60ECA90F93E9}"/>
              </a:ext>
            </a:extLst>
          </p:cNvPr>
          <p:cNvSpPr>
            <a:spLocks noGrp="1" noRot="1" noMove="1" noResize="1" noEditPoints="1" noAdjustHandles="1" noChangeArrowheads="1" noChangeShapeType="1"/>
          </p:cNvSpPr>
          <p:nvPr>
            <p:ph type="body" sz="quarter" idx="13" hasCustomPrompt="1"/>
          </p:nvPr>
        </p:nvSpPr>
        <p:spPr>
          <a:xfrm>
            <a:off x="678074" y="6039011"/>
            <a:ext cx="3752330" cy="281174"/>
          </a:xfrm>
          <a:prstGeom prst="rect">
            <a:avLst/>
          </a:prstGeom>
        </p:spPr>
        <p:txBody>
          <a:bodyPr/>
          <a:lstStyle>
            <a:lvl1pPr marL="0" indent="0" algn="l">
              <a:spcBef>
                <a:spcPts val="0"/>
              </a:spcBef>
              <a:buNone/>
              <a:defRPr sz="1400" b="1"/>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GB" dirty="0"/>
              <a:t>www.mfmac.com</a:t>
            </a:r>
          </a:p>
        </p:txBody>
      </p:sp>
      <p:pic>
        <p:nvPicPr>
          <p:cNvPr id="7" name="Graphic 6">
            <a:extLst>
              <a:ext uri="{FF2B5EF4-FFF2-40B4-BE49-F238E27FC236}">
                <a16:creationId xmlns:a16="http://schemas.microsoft.com/office/drawing/2014/main" id="{31EC1D6D-B7B2-FB39-A9CE-4D1BBD0E889D}"/>
              </a:ext>
            </a:extLst>
          </p:cNvPr>
          <p:cNvPicPr>
            <a:picLocks noChangeAspect="1"/>
          </p:cNvPicPr>
          <p:nvPr userDrawn="1"/>
        </p:nvPicPr>
        <p:blipFill>
          <a:blip r:embed="rId2"/>
          <a:srcRect/>
          <a:stretch/>
        </p:blipFill>
        <p:spPr>
          <a:xfrm>
            <a:off x="7910512" y="356418"/>
            <a:ext cx="3657600" cy="2389447"/>
          </a:xfrm>
          <a:prstGeom prst="rect">
            <a:avLst/>
          </a:prstGeom>
        </p:spPr>
      </p:pic>
      <p:sp>
        <p:nvSpPr>
          <p:cNvPr id="5" name="Text Placeholder 17">
            <a:extLst>
              <a:ext uri="{FF2B5EF4-FFF2-40B4-BE49-F238E27FC236}">
                <a16:creationId xmlns:a16="http://schemas.microsoft.com/office/drawing/2014/main" id="{DEEEB267-F48E-A701-C394-60ECA90F93E9}"/>
              </a:ext>
            </a:extLst>
          </p:cNvPr>
          <p:cNvSpPr>
            <a:spLocks noGrp="1" noRot="1" noMove="1" noResize="1" noEditPoints="1" noAdjustHandles="1" noChangeArrowheads="1" noChangeShapeType="1"/>
          </p:cNvSpPr>
          <p:nvPr>
            <p:ph type="body" sz="quarter" idx="14" hasCustomPrompt="1"/>
          </p:nvPr>
        </p:nvSpPr>
        <p:spPr>
          <a:xfrm>
            <a:off x="678074" y="6321020"/>
            <a:ext cx="3752330" cy="281174"/>
          </a:xfrm>
          <a:prstGeom prst="rect">
            <a:avLst/>
          </a:prstGeom>
        </p:spPr>
        <p:txBody>
          <a:bodyPr/>
          <a:lstStyle>
            <a:lvl1pPr marL="0" indent="0" algn="l">
              <a:spcBef>
                <a:spcPts val="0"/>
              </a:spcBef>
              <a:buNone/>
              <a:defRPr sz="1400" b="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GB" dirty="0"/>
              <a:t>© Morton Fraser MacRoberts LLP</a:t>
            </a:r>
            <a:endParaRPr lang="en-US" dirty="0"/>
          </a:p>
        </p:txBody>
      </p:sp>
      <p:pic>
        <p:nvPicPr>
          <p:cNvPr id="13" name="Picture 12" descr="A black and pink logo&#10;&#10;AI-generated content may be incorrect.">
            <a:extLst>
              <a:ext uri="{FF2B5EF4-FFF2-40B4-BE49-F238E27FC236}">
                <a16:creationId xmlns:a16="http://schemas.microsoft.com/office/drawing/2014/main" id="{390BF816-C80E-1D4C-8E9F-F830F275C723}"/>
              </a:ext>
            </a:extLst>
          </p:cNvPr>
          <p:cNvPicPr>
            <a:picLocks noChangeAspect="1"/>
          </p:cNvPicPr>
          <p:nvPr userDrawn="1"/>
        </p:nvPicPr>
        <p:blipFill>
          <a:blip r:embed="rId3"/>
          <a:stretch>
            <a:fillRect/>
          </a:stretch>
        </p:blipFill>
        <p:spPr>
          <a:xfrm>
            <a:off x="9018620" y="6271384"/>
            <a:ext cx="2549492" cy="330810"/>
          </a:xfrm>
          <a:prstGeom prst="rect">
            <a:avLst/>
          </a:prstGeom>
        </p:spPr>
      </p:pic>
    </p:spTree>
    <p:extLst>
      <p:ext uri="{BB962C8B-B14F-4D97-AF65-F5344CB8AC3E}">
        <p14:creationId xmlns:p14="http://schemas.microsoft.com/office/powerpoint/2010/main" val="2145049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over Slid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FD5B843-C49D-8A85-1AFF-A1413D540AB5}"/>
              </a:ext>
            </a:extLst>
          </p:cNvPr>
          <p:cNvSpPr>
            <a:spLocks noGrp="1"/>
          </p:cNvSpPr>
          <p:nvPr>
            <p:ph type="pic" sz="quarter" idx="10"/>
          </p:nvPr>
        </p:nvSpPr>
        <p:spPr>
          <a:xfrm>
            <a:off x="4902200" y="0"/>
            <a:ext cx="72898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en-GB" dirty="0"/>
              <a:t>Click icon to add picture</a:t>
            </a:r>
            <a:endParaRPr lang="en-US" dirty="0"/>
          </a:p>
        </p:txBody>
      </p:sp>
      <p:pic>
        <p:nvPicPr>
          <p:cNvPr id="11" name="Graphic 10">
            <a:extLst>
              <a:ext uri="{FF2B5EF4-FFF2-40B4-BE49-F238E27FC236}">
                <a16:creationId xmlns:a16="http://schemas.microsoft.com/office/drawing/2014/main" id="{E68DDD7A-4C87-5BCE-FE6E-D9C3726C3633}"/>
              </a:ext>
            </a:extLst>
          </p:cNvPr>
          <p:cNvPicPr>
            <a:picLocks noChangeAspect="1"/>
          </p:cNvPicPr>
          <p:nvPr userDrawn="1"/>
        </p:nvPicPr>
        <p:blipFill>
          <a:blip r:embed="rId3"/>
          <a:srcRect/>
          <a:stretch/>
        </p:blipFill>
        <p:spPr>
          <a:xfrm>
            <a:off x="1798618" y="444074"/>
            <a:ext cx="2577600" cy="1683903"/>
          </a:xfrm>
          <a:prstGeom prst="rect">
            <a:avLst/>
          </a:prstGeom>
        </p:spPr>
      </p:pic>
      <p:sp>
        <p:nvSpPr>
          <p:cNvPr id="16" name="Text Placeholder 15">
            <a:extLst>
              <a:ext uri="{FF2B5EF4-FFF2-40B4-BE49-F238E27FC236}">
                <a16:creationId xmlns:a16="http://schemas.microsoft.com/office/drawing/2014/main" id="{093B9C49-53BC-BDDF-1570-FEA3E9142C93}"/>
              </a:ext>
            </a:extLst>
          </p:cNvPr>
          <p:cNvSpPr>
            <a:spLocks noGrp="1"/>
          </p:cNvSpPr>
          <p:nvPr>
            <p:ph type="body" sz="quarter" idx="11" hasCustomPrompt="1"/>
          </p:nvPr>
        </p:nvSpPr>
        <p:spPr>
          <a:xfrm>
            <a:off x="623888" y="3429000"/>
            <a:ext cx="3752330" cy="2159028"/>
          </a:xfrm>
          <a:prstGeom prst="rect">
            <a:avLst/>
          </a:prstGeom>
        </p:spPr>
        <p:txBody>
          <a:bodyPr anchor="b"/>
          <a:lstStyle>
            <a:lvl1pPr marL="0" indent="0">
              <a:buNone/>
              <a:defRPr sz="4800" b="1">
                <a:latin typeface="Goudy Old Style" panose="02020502050305020303" pitchFamily="18" charset="77"/>
              </a:defRPr>
            </a:lvl1pPr>
          </a:lstStyle>
          <a:p>
            <a:pPr lvl="0"/>
            <a:r>
              <a:rPr lang="en-GB" dirty="0"/>
              <a:t>This is the Presentation Title</a:t>
            </a:r>
            <a:endParaRPr lang="en-US" dirty="0"/>
          </a:p>
        </p:txBody>
      </p:sp>
      <p:sp>
        <p:nvSpPr>
          <p:cNvPr id="18" name="Text Placeholder 17">
            <a:extLst>
              <a:ext uri="{FF2B5EF4-FFF2-40B4-BE49-F238E27FC236}">
                <a16:creationId xmlns:a16="http://schemas.microsoft.com/office/drawing/2014/main" id="{9D6B8AC1-6932-1F98-3629-292FADA9B47A}"/>
              </a:ext>
            </a:extLst>
          </p:cNvPr>
          <p:cNvSpPr>
            <a:spLocks noGrp="1"/>
          </p:cNvSpPr>
          <p:nvPr>
            <p:ph type="body" sz="quarter" idx="12" hasCustomPrompt="1"/>
          </p:nvPr>
        </p:nvSpPr>
        <p:spPr>
          <a:xfrm>
            <a:off x="623888" y="5602624"/>
            <a:ext cx="3752330" cy="334940"/>
          </a:xfrm>
          <a:prstGeom prst="rect">
            <a:avLst/>
          </a:prstGeom>
        </p:spPr>
        <p:txBody>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GB" dirty="0"/>
              <a:t>This is an Optional Sub-Title</a:t>
            </a:r>
            <a:endParaRPr lang="en-US" dirty="0"/>
          </a:p>
        </p:txBody>
      </p:sp>
      <p:sp>
        <p:nvSpPr>
          <p:cNvPr id="19" name="Text Placeholder 17">
            <a:extLst>
              <a:ext uri="{FF2B5EF4-FFF2-40B4-BE49-F238E27FC236}">
                <a16:creationId xmlns:a16="http://schemas.microsoft.com/office/drawing/2014/main" id="{DEEEB267-F48E-A701-C394-60ECA90F93E9}"/>
              </a:ext>
            </a:extLst>
          </p:cNvPr>
          <p:cNvSpPr>
            <a:spLocks noGrp="1"/>
          </p:cNvSpPr>
          <p:nvPr>
            <p:ph type="body" sz="quarter" idx="13" hasCustomPrompt="1"/>
          </p:nvPr>
        </p:nvSpPr>
        <p:spPr>
          <a:xfrm>
            <a:off x="623888" y="6078986"/>
            <a:ext cx="3752330" cy="334940"/>
          </a:xfrm>
          <a:prstGeom prst="rect">
            <a:avLst/>
          </a:prstGeom>
        </p:spPr>
        <p:txBody>
          <a:bodyPr/>
          <a:lstStyle>
            <a:lvl1pPr marL="0" indent="0">
              <a:buNone/>
              <a:defRPr sz="16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GB" dirty="0"/>
              <a:t>[DAY] [DATE] 2025</a:t>
            </a:r>
            <a:endParaRPr lang="en-US" dirty="0"/>
          </a:p>
        </p:txBody>
      </p:sp>
      <p:grpSp>
        <p:nvGrpSpPr>
          <p:cNvPr id="2" name="Group 1">
            <a:extLst>
              <a:ext uri="{FF2B5EF4-FFF2-40B4-BE49-F238E27FC236}">
                <a16:creationId xmlns:a16="http://schemas.microsoft.com/office/drawing/2014/main" id="{902A6520-4FC9-2E2E-5581-F08AE8FED865}"/>
              </a:ext>
            </a:extLst>
          </p:cNvPr>
          <p:cNvGrpSpPr>
            <a:grpSpLocks noGrp="1" noUngrp="1" noRot="1" noChangeAspect="1" noMove="1" noResize="1"/>
          </p:cNvGrpSpPr>
          <p:nvPr userDrawn="1"/>
        </p:nvGrpSpPr>
        <p:grpSpPr>
          <a:xfrm>
            <a:off x="4902200" y="4698972"/>
            <a:ext cx="7289800" cy="2159028"/>
            <a:chOff x="4902200" y="4698972"/>
            <a:chExt cx="7289800" cy="2159028"/>
          </a:xfrm>
        </p:grpSpPr>
        <p:sp>
          <p:nvSpPr>
            <p:cNvPr id="3" name="Rectangle 2">
              <a:extLst>
                <a:ext uri="{FF2B5EF4-FFF2-40B4-BE49-F238E27FC236}">
                  <a16:creationId xmlns:a16="http://schemas.microsoft.com/office/drawing/2014/main" id="{BC854C18-4E5A-AED4-F5C2-5661F3D0A00F}"/>
                </a:ext>
              </a:extLst>
            </p:cNvPr>
            <p:cNvSpPr>
              <a:spLocks noGrp="1" noRot="1" noMove="1" noResize="1" noEditPoints="1" noAdjustHandles="1" noChangeArrowheads="1" noChangeShapeType="1"/>
            </p:cNvSpPr>
            <p:nvPr userDrawn="1"/>
          </p:nvSpPr>
          <p:spPr>
            <a:xfrm>
              <a:off x="4902200" y="4698972"/>
              <a:ext cx="7289800" cy="2159028"/>
            </a:xfrm>
            <a:prstGeom prst="rect">
              <a:avLst/>
            </a:prstGeom>
            <a:gradFill>
              <a:gsLst>
                <a:gs pos="0">
                  <a:schemeClr val="tx1">
                    <a:alpha val="0"/>
                  </a:schemeClr>
                </a:gs>
                <a:gs pos="100000">
                  <a:schemeClr val="tx1">
                    <a:alpha val="6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a:extLst>
                <a:ext uri="{FF2B5EF4-FFF2-40B4-BE49-F238E27FC236}">
                  <a16:creationId xmlns:a16="http://schemas.microsoft.com/office/drawing/2014/main" id="{F27ECA5E-A604-12D3-96C4-D68CA3442BEB}"/>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9946570" y="5401340"/>
              <a:ext cx="1621542" cy="872460"/>
            </a:xfrm>
            <a:prstGeom prst="rect">
              <a:avLst/>
            </a:prstGeom>
          </p:spPr>
        </p:pic>
      </p:grpSp>
    </p:spTree>
    <p:extLst>
      <p:ext uri="{BB962C8B-B14F-4D97-AF65-F5344CB8AC3E}">
        <p14:creationId xmlns:p14="http://schemas.microsoft.com/office/powerpoint/2010/main" val="1215075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DE438-8F74-ED25-42F5-D42C3F4224A1}"/>
              </a:ext>
            </a:extLst>
          </p:cNvPr>
          <p:cNvSpPr>
            <a:spLocks noGrp="1"/>
          </p:cNvSpPr>
          <p:nvPr>
            <p:ph type="title" hasCustomPrompt="1"/>
          </p:nvPr>
        </p:nvSpPr>
        <p:spPr>
          <a:xfrm>
            <a:off x="838199" y="365125"/>
            <a:ext cx="10729913" cy="1325563"/>
          </a:xfrm>
          <a:prstGeom prst="rect">
            <a:avLst/>
          </a:prstGeom>
        </p:spPr>
        <p:txBody>
          <a:bodyPr anchor="ctr"/>
          <a:lstStyle>
            <a:lvl1pPr>
              <a:defRPr sz="3600" b="1">
                <a:latin typeface="Goudy Old Style" panose="02020502050305020303" pitchFamily="18" charset="0"/>
              </a:defRPr>
            </a:lvl1pPr>
          </a:lstStyle>
          <a:p>
            <a:r>
              <a:rPr lang="en-GB" dirty="0"/>
              <a:t>This is a Slide Title</a:t>
            </a:r>
          </a:p>
        </p:txBody>
      </p:sp>
      <p:pic>
        <p:nvPicPr>
          <p:cNvPr id="3" name="Graphic 2">
            <a:extLst>
              <a:ext uri="{FF2B5EF4-FFF2-40B4-BE49-F238E27FC236}">
                <a16:creationId xmlns:a16="http://schemas.microsoft.com/office/drawing/2014/main" id="{F849C7C2-39A4-7999-BFC5-7E1C60A0F1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57363" y="849314"/>
            <a:ext cx="1710750" cy="431800"/>
          </a:xfrm>
          <a:prstGeom prst="rect">
            <a:avLst/>
          </a:prstGeom>
        </p:spPr>
      </p:pic>
      <p:sp>
        <p:nvSpPr>
          <p:cNvPr id="5" name="Content Placeholder 4">
            <a:extLst>
              <a:ext uri="{FF2B5EF4-FFF2-40B4-BE49-F238E27FC236}">
                <a16:creationId xmlns:a16="http://schemas.microsoft.com/office/drawing/2014/main" id="{7DCF9E08-F176-9B84-E59E-EB838B351BAC}"/>
              </a:ext>
            </a:extLst>
          </p:cNvPr>
          <p:cNvSpPr>
            <a:spLocks noGrp="1"/>
          </p:cNvSpPr>
          <p:nvPr>
            <p:ph sz="quarter" idx="10"/>
          </p:nvPr>
        </p:nvSpPr>
        <p:spPr>
          <a:xfrm>
            <a:off x="838199" y="2007554"/>
            <a:ext cx="10729914" cy="406939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608982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39A72E58-AB75-41A5-0E01-D80E980A6D6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57363" y="5842000"/>
            <a:ext cx="1710750" cy="431800"/>
          </a:xfrm>
          <a:prstGeom prst="rect">
            <a:avLst/>
          </a:prstGeom>
        </p:spPr>
      </p:pic>
      <p:sp>
        <p:nvSpPr>
          <p:cNvPr id="16" name="Text Placeholder 15">
            <a:extLst>
              <a:ext uri="{FF2B5EF4-FFF2-40B4-BE49-F238E27FC236}">
                <a16:creationId xmlns:a16="http://schemas.microsoft.com/office/drawing/2014/main" id="{DFA63315-2B0B-0374-9F09-FB97C2F5E7AC}"/>
              </a:ext>
            </a:extLst>
          </p:cNvPr>
          <p:cNvSpPr>
            <a:spLocks noGrp="1"/>
          </p:cNvSpPr>
          <p:nvPr>
            <p:ph type="body" sz="quarter" idx="11" hasCustomPrompt="1"/>
          </p:nvPr>
        </p:nvSpPr>
        <p:spPr>
          <a:xfrm>
            <a:off x="6672263" y="849314"/>
            <a:ext cx="4895850" cy="512348"/>
          </a:xfrm>
          <a:prstGeom prst="rect">
            <a:avLst/>
          </a:prstGeom>
        </p:spPr>
        <p:txBody>
          <a:bodyPr/>
          <a:lstStyle>
            <a:lvl1pPr marL="0" indent="0">
              <a:buNone/>
              <a:defRPr sz="3600" b="1">
                <a:latin typeface="Goudy Old Style" panose="02020502050305020303" pitchFamily="18" charset="77"/>
              </a:defRPr>
            </a:lvl1pPr>
          </a:lstStyle>
          <a:p>
            <a:pPr lvl="0"/>
            <a:r>
              <a:rPr lang="en-GB" dirty="0"/>
              <a:t>This is a Slide Title</a:t>
            </a:r>
            <a:endParaRPr lang="en-US" dirty="0"/>
          </a:p>
        </p:txBody>
      </p:sp>
      <p:sp>
        <p:nvSpPr>
          <p:cNvPr id="18" name="Content Placeholder 17">
            <a:extLst>
              <a:ext uri="{FF2B5EF4-FFF2-40B4-BE49-F238E27FC236}">
                <a16:creationId xmlns:a16="http://schemas.microsoft.com/office/drawing/2014/main" id="{275D8D2C-0C4C-9722-A8AD-06F70CF47748}"/>
              </a:ext>
            </a:extLst>
          </p:cNvPr>
          <p:cNvSpPr>
            <a:spLocks noGrp="1"/>
          </p:cNvSpPr>
          <p:nvPr>
            <p:ph sz="quarter" idx="12"/>
          </p:nvPr>
        </p:nvSpPr>
        <p:spPr>
          <a:xfrm>
            <a:off x="6654335" y="1819745"/>
            <a:ext cx="4895850" cy="3211512"/>
          </a:xfrm>
          <a:prstGeom prst="rect">
            <a:avLst/>
          </a:prstGeom>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Content Placeholder 2">
            <a:extLst>
              <a:ext uri="{FF2B5EF4-FFF2-40B4-BE49-F238E27FC236}">
                <a16:creationId xmlns:a16="http://schemas.microsoft.com/office/drawing/2014/main" id="{A78FEEC8-E445-6C4F-E028-19CE04830C92}"/>
              </a:ext>
            </a:extLst>
          </p:cNvPr>
          <p:cNvSpPr>
            <a:spLocks noGrp="1"/>
          </p:cNvSpPr>
          <p:nvPr>
            <p:ph sz="quarter" idx="13" hasCustomPrompt="1"/>
          </p:nvPr>
        </p:nvSpPr>
        <p:spPr>
          <a:xfrm>
            <a:off x="0" y="0"/>
            <a:ext cx="6096000" cy="6858000"/>
          </a:xfrm>
          <a:prstGeom prst="rect">
            <a:avLst/>
          </a:prstGeom>
        </p:spPr>
        <p:txBody>
          <a:bodyPr/>
          <a:lstStyle>
            <a:lvl1pPr>
              <a:defRPr/>
            </a:lvl1pPr>
          </a:lstStyle>
          <a:p>
            <a:pPr lvl="0"/>
            <a:r>
              <a:rPr lang="en-GB" dirty="0"/>
              <a:t>Click to add image</a:t>
            </a:r>
          </a:p>
        </p:txBody>
      </p:sp>
    </p:spTree>
    <p:extLst>
      <p:ext uri="{BB962C8B-B14F-4D97-AF65-F5344CB8AC3E}">
        <p14:creationId xmlns:p14="http://schemas.microsoft.com/office/powerpoint/2010/main" val="6217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4793274"/>
      </p:ext>
    </p:extLst>
  </p:cSld>
  <p:clrMap bg1="lt1" tx1="dk1" bg2="lt2" tx2="dk2" accent1="accent1" accent2="accent2" accent3="accent3" accent4="accent4" accent5="accent5" accent6="accent6" hlink="hlink" folHlink="folHlink"/>
  <p:sldLayoutIdLst>
    <p:sldLayoutId id="2147483651" r:id="rId1"/>
    <p:sldLayoutId id="2147483654" r:id="rId2"/>
    <p:sldLayoutId id="2147483649" r:id="rId3"/>
    <p:sldLayoutId id="2147483650" r:id="rId4"/>
    <p:sldLayoutId id="2147483652" r:id="rId5"/>
    <p:sldLayoutId id="2147483653"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93" userDrawn="1">
          <p15:clr>
            <a:srgbClr val="F26B43"/>
          </p15:clr>
        </p15:guide>
        <p15:guide id="3" pos="3840" userDrawn="1">
          <p15:clr>
            <a:srgbClr val="F26B43"/>
          </p15:clr>
        </p15:guide>
        <p15:guide id="4" pos="7287" userDrawn="1">
          <p15:clr>
            <a:srgbClr val="F26B43"/>
          </p15:clr>
        </p15:guide>
        <p15:guide id="5" orient="horz" pos="799" userDrawn="1">
          <p15:clr>
            <a:srgbClr val="F26B43"/>
          </p15:clr>
        </p15:guide>
        <p15:guide id="6" orient="horz" pos="3521" userDrawn="1">
          <p15:clr>
            <a:srgbClr val="F26B43"/>
          </p15:clr>
        </p15:guide>
        <p15:guide id="7" orient="horz" pos="391" userDrawn="1">
          <p15:clr>
            <a:srgbClr val="F26B43"/>
          </p15:clr>
        </p15:guide>
        <p15:guide id="8" orient="horz" pos="3952" userDrawn="1">
          <p15:clr>
            <a:srgbClr val="F26B43"/>
          </p15:clr>
        </p15:guide>
        <p15:guide id="9" orient="horz" pos="3680" userDrawn="1">
          <p15:clr>
            <a:srgbClr val="F26B43"/>
          </p15:clr>
        </p15:guide>
        <p15:guide id="10" pos="3477" userDrawn="1">
          <p15:clr>
            <a:srgbClr val="F26B43"/>
          </p15:clr>
        </p15:guide>
        <p15:guide id="11" pos="420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ssets.publishing.service.gov.uk/media/686507a33b77477f9da0726e/implementing-the-employment-rights-bill-roadmap.pdf"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558244-86F1-A1DD-2C84-57CA1D995045}"/>
              </a:ext>
            </a:extLst>
          </p:cNvPr>
          <p:cNvSpPr>
            <a:spLocks noGrp="1"/>
          </p:cNvSpPr>
          <p:nvPr>
            <p:ph type="pic" sz="quarter" idx="10"/>
          </p:nvPr>
        </p:nvSpPr>
        <p:spPr>
          <a:xfrm>
            <a:off x="4902200" y="64008"/>
            <a:ext cx="7289800" cy="6858000"/>
          </a:xfrm>
        </p:spPr>
        <p:txBody>
          <a:bodyPr/>
          <a:lstStyle/>
          <a:p>
            <a:pPr marL="0" indent="0">
              <a:buNone/>
            </a:pPr>
            <a:endParaRPr lang="en-US" dirty="0"/>
          </a:p>
        </p:txBody>
      </p:sp>
      <p:sp>
        <p:nvSpPr>
          <p:cNvPr id="5" name="Text Placeholder 4">
            <a:extLst>
              <a:ext uri="{FF2B5EF4-FFF2-40B4-BE49-F238E27FC236}">
                <a16:creationId xmlns:a16="http://schemas.microsoft.com/office/drawing/2014/main" id="{1D167358-98DD-9FA2-6F18-EE2D5C1CC5D9}"/>
              </a:ext>
            </a:extLst>
          </p:cNvPr>
          <p:cNvSpPr>
            <a:spLocks noGrp="1"/>
          </p:cNvSpPr>
          <p:nvPr>
            <p:ph type="body" sz="quarter" idx="11"/>
          </p:nvPr>
        </p:nvSpPr>
        <p:spPr>
          <a:xfrm>
            <a:off x="623888" y="2368296"/>
            <a:ext cx="3752330" cy="1736776"/>
          </a:xfrm>
        </p:spPr>
        <p:txBody>
          <a:bodyPr/>
          <a:lstStyle/>
          <a:p>
            <a:r>
              <a:rPr lang="en-US" sz="3600" dirty="0">
                <a:latin typeface="Aptos" panose="020B0004020202020204" pitchFamily="34" charset="0"/>
              </a:rPr>
              <a:t>What to expect in employment law in 2026</a:t>
            </a:r>
          </a:p>
        </p:txBody>
      </p:sp>
      <p:sp>
        <p:nvSpPr>
          <p:cNvPr id="6" name="Text Placeholder 5">
            <a:extLst>
              <a:ext uri="{FF2B5EF4-FFF2-40B4-BE49-F238E27FC236}">
                <a16:creationId xmlns:a16="http://schemas.microsoft.com/office/drawing/2014/main" id="{4DBB564A-610E-5D70-BCF0-8E7C7FDC8DB8}"/>
              </a:ext>
            </a:extLst>
          </p:cNvPr>
          <p:cNvSpPr>
            <a:spLocks noGrp="1"/>
          </p:cNvSpPr>
          <p:nvPr>
            <p:ph type="body" sz="quarter" idx="12"/>
          </p:nvPr>
        </p:nvSpPr>
        <p:spPr>
          <a:xfrm>
            <a:off x="623888" y="4785360"/>
            <a:ext cx="3752330" cy="1152204"/>
          </a:xfrm>
        </p:spPr>
        <p:txBody>
          <a:bodyPr/>
          <a:lstStyle/>
          <a:p>
            <a:r>
              <a:rPr lang="en-US" dirty="0"/>
              <a:t>MFMac Employment Team</a:t>
            </a:r>
          </a:p>
        </p:txBody>
      </p:sp>
      <p:sp>
        <p:nvSpPr>
          <p:cNvPr id="7" name="Text Placeholder 6">
            <a:extLst>
              <a:ext uri="{FF2B5EF4-FFF2-40B4-BE49-F238E27FC236}">
                <a16:creationId xmlns:a16="http://schemas.microsoft.com/office/drawing/2014/main" id="{D06EBE81-62E0-C110-7C94-E8923D4D8837}"/>
              </a:ext>
            </a:extLst>
          </p:cNvPr>
          <p:cNvSpPr>
            <a:spLocks noGrp="1"/>
          </p:cNvSpPr>
          <p:nvPr>
            <p:ph type="body" sz="quarter" idx="13"/>
          </p:nvPr>
        </p:nvSpPr>
        <p:spPr/>
        <p:txBody>
          <a:bodyPr/>
          <a:lstStyle/>
          <a:p>
            <a:r>
              <a:rPr lang="en-US" dirty="0"/>
              <a:t>15 January 2026</a:t>
            </a:r>
          </a:p>
        </p:txBody>
      </p:sp>
    </p:spTree>
    <p:extLst>
      <p:ext uri="{BB962C8B-B14F-4D97-AF65-F5344CB8AC3E}">
        <p14:creationId xmlns:p14="http://schemas.microsoft.com/office/powerpoint/2010/main" val="44404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36F68-E44B-28F8-C502-DDB5B3F14F0E}"/>
              </a:ext>
            </a:extLst>
          </p:cNvPr>
          <p:cNvSpPr>
            <a:spLocks noGrp="1"/>
          </p:cNvSpPr>
          <p:nvPr>
            <p:ph type="title"/>
          </p:nvPr>
        </p:nvSpPr>
        <p:spPr/>
        <p:txBody>
          <a:bodyPr/>
          <a:lstStyle/>
          <a:p>
            <a:r>
              <a:rPr lang="en-GB" dirty="0"/>
              <a:t>Implementation timetable</a:t>
            </a:r>
          </a:p>
        </p:txBody>
      </p:sp>
      <p:graphicFrame>
        <p:nvGraphicFramePr>
          <p:cNvPr id="4" name="Content Placeholder 3">
            <a:extLst>
              <a:ext uri="{FF2B5EF4-FFF2-40B4-BE49-F238E27FC236}">
                <a16:creationId xmlns:a16="http://schemas.microsoft.com/office/drawing/2014/main" id="{6A5B11C0-549C-E487-D8BC-614730CEB3F1}"/>
              </a:ext>
            </a:extLst>
          </p:cNvPr>
          <p:cNvGraphicFramePr>
            <a:graphicFrameLocks noGrp="1"/>
          </p:cNvGraphicFramePr>
          <p:nvPr>
            <p:ph sz="quarter" idx="10"/>
            <p:extLst>
              <p:ext uri="{D42A27DB-BD31-4B8C-83A1-F6EECF244321}">
                <p14:modId xmlns:p14="http://schemas.microsoft.com/office/powerpoint/2010/main" val="507306770"/>
              </p:ext>
            </p:extLst>
          </p:nvPr>
        </p:nvGraphicFramePr>
        <p:xfrm>
          <a:off x="838199" y="2260156"/>
          <a:ext cx="10729912" cy="2663437"/>
        </p:xfrm>
        <a:graphic>
          <a:graphicData uri="http://schemas.openxmlformats.org/drawingml/2006/table">
            <a:tbl>
              <a:tblPr firstRow="1" bandRow="1">
                <a:tableStyleId>{7DF18680-E054-41AD-8BC1-D1AEF772440D}</a:tableStyleId>
              </a:tblPr>
              <a:tblGrid>
                <a:gridCol w="2700867">
                  <a:extLst>
                    <a:ext uri="{9D8B030D-6E8A-4147-A177-3AD203B41FA5}">
                      <a16:colId xmlns:a16="http://schemas.microsoft.com/office/drawing/2014/main" val="3049690096"/>
                    </a:ext>
                  </a:extLst>
                </a:gridCol>
                <a:gridCol w="8029045">
                  <a:extLst>
                    <a:ext uri="{9D8B030D-6E8A-4147-A177-3AD203B41FA5}">
                      <a16:colId xmlns:a16="http://schemas.microsoft.com/office/drawing/2014/main" val="3096908756"/>
                    </a:ext>
                  </a:extLst>
                </a:gridCol>
              </a:tblGrid>
              <a:tr h="328240">
                <a:tc>
                  <a:txBody>
                    <a:bodyPr/>
                    <a:lstStyle/>
                    <a:p>
                      <a:r>
                        <a:rPr lang="en-GB" dirty="0"/>
                        <a:t>Date</a:t>
                      </a:r>
                    </a:p>
                  </a:txBody>
                  <a:tcPr/>
                </a:tc>
                <a:tc>
                  <a:txBody>
                    <a:bodyPr/>
                    <a:lstStyle/>
                    <a:p>
                      <a:r>
                        <a:rPr lang="en-GB" dirty="0"/>
                        <a:t>Action</a:t>
                      </a:r>
                    </a:p>
                  </a:txBody>
                  <a:tcPr/>
                </a:tc>
                <a:extLst>
                  <a:ext uri="{0D108BD9-81ED-4DB2-BD59-A6C34878D82A}">
                    <a16:rowId xmlns:a16="http://schemas.microsoft.com/office/drawing/2014/main" val="2094160881"/>
                  </a:ext>
                </a:extLst>
              </a:tr>
              <a:tr h="2297677">
                <a:tc>
                  <a:txBody>
                    <a:bodyPr/>
                    <a:lstStyle/>
                    <a:p>
                      <a:r>
                        <a:rPr lang="en-GB" dirty="0"/>
                        <a:t>October 2026</a:t>
                      </a:r>
                    </a:p>
                  </a:txBody>
                  <a:tcPr/>
                </a:tc>
                <a:tc>
                  <a:txBody>
                    <a:bodyPr/>
                    <a:lstStyle/>
                    <a:p>
                      <a:pPr marL="285750" indent="-285750">
                        <a:buFont typeface="Arial" panose="020B0604020202020204" pitchFamily="34" charset="0"/>
                        <a:buChar char="•"/>
                      </a:pPr>
                      <a:r>
                        <a:rPr lang="en-GB" dirty="0"/>
                        <a:t>Ban on dismissal and re-engagement</a:t>
                      </a:r>
                    </a:p>
                    <a:p>
                      <a:pPr marL="285750" indent="-285750">
                        <a:buFont typeface="Arial" panose="020B0604020202020204" pitchFamily="34" charset="0"/>
                        <a:buChar char="•"/>
                      </a:pPr>
                      <a:r>
                        <a:rPr lang="en-GB" dirty="0"/>
                        <a:t>Requirement to take </a:t>
                      </a:r>
                      <a:r>
                        <a:rPr lang="en-GB" i="1" dirty="0"/>
                        <a:t>all </a:t>
                      </a:r>
                      <a:r>
                        <a:rPr lang="en-GB" i="0" dirty="0"/>
                        <a:t>reasonable steps to prevent sexual harassment</a:t>
                      </a:r>
                    </a:p>
                    <a:p>
                      <a:pPr marL="285750" indent="-285750">
                        <a:buFont typeface="Arial" panose="020B0604020202020204" pitchFamily="34" charset="0"/>
                        <a:buChar char="•"/>
                      </a:pPr>
                      <a:r>
                        <a:rPr lang="en-GB" i="0" dirty="0"/>
                        <a:t>Requirement to prevent third-party harassment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t>Extension of tribunal time limit from three to six months</a:t>
                      </a:r>
                    </a:p>
                    <a:p>
                      <a:pPr marL="285750" indent="-285750">
                        <a:buFont typeface="Arial" panose="020B0604020202020204" pitchFamily="34" charset="0"/>
                        <a:buChar char="•"/>
                      </a:pPr>
                      <a:r>
                        <a:rPr lang="en-GB" i="0" dirty="0"/>
                        <a:t>New rights and protections for TU representatives</a:t>
                      </a:r>
                    </a:p>
                    <a:p>
                      <a:pPr marL="285750" indent="-285750">
                        <a:buFont typeface="Arial" panose="020B0604020202020204" pitchFamily="34" charset="0"/>
                        <a:buChar char="•"/>
                      </a:pPr>
                      <a:r>
                        <a:rPr lang="en-GB" i="0" dirty="0"/>
                        <a:t>Duty to inform workers of their right to join a TU</a:t>
                      </a:r>
                    </a:p>
                    <a:p>
                      <a:pPr marL="285750" indent="-285750">
                        <a:buFont typeface="Arial" panose="020B0604020202020204" pitchFamily="34" charset="0"/>
                        <a:buChar char="•"/>
                      </a:pPr>
                      <a:r>
                        <a:rPr lang="en-GB" i="0" dirty="0"/>
                        <a:t>Strengthening of TU rights of access to workplaces</a:t>
                      </a:r>
                    </a:p>
                    <a:p>
                      <a:pPr marL="285750" indent="-285750">
                        <a:buFont typeface="Arial" panose="020B0604020202020204" pitchFamily="34" charset="0"/>
                        <a:buChar char="•"/>
                      </a:pPr>
                      <a:r>
                        <a:rPr lang="en-GB" i="0" dirty="0"/>
                        <a:t>Tightening tipping laws</a:t>
                      </a:r>
                    </a:p>
                  </a:txBody>
                  <a:tcPr/>
                </a:tc>
                <a:extLst>
                  <a:ext uri="{0D108BD9-81ED-4DB2-BD59-A6C34878D82A}">
                    <a16:rowId xmlns:a16="http://schemas.microsoft.com/office/drawing/2014/main" val="2144261948"/>
                  </a:ext>
                </a:extLst>
              </a:tr>
            </a:tbl>
          </a:graphicData>
        </a:graphic>
      </p:graphicFrame>
    </p:spTree>
    <p:extLst>
      <p:ext uri="{BB962C8B-B14F-4D97-AF65-F5344CB8AC3E}">
        <p14:creationId xmlns:p14="http://schemas.microsoft.com/office/powerpoint/2010/main" val="3059866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DC62B-F2E0-6028-6B2D-4BDD2CBE31DB}"/>
              </a:ext>
            </a:extLst>
          </p:cNvPr>
          <p:cNvSpPr>
            <a:spLocks noGrp="1"/>
          </p:cNvSpPr>
          <p:nvPr>
            <p:ph type="title"/>
          </p:nvPr>
        </p:nvSpPr>
        <p:spPr/>
        <p:txBody>
          <a:bodyPr/>
          <a:lstStyle/>
          <a:p>
            <a:r>
              <a:rPr lang="en-GB" dirty="0"/>
              <a:t>Key changes</a:t>
            </a:r>
          </a:p>
        </p:txBody>
      </p:sp>
      <p:sp>
        <p:nvSpPr>
          <p:cNvPr id="3" name="Content Placeholder 2">
            <a:extLst>
              <a:ext uri="{FF2B5EF4-FFF2-40B4-BE49-F238E27FC236}">
                <a16:creationId xmlns:a16="http://schemas.microsoft.com/office/drawing/2014/main" id="{344CCE5A-58E4-F6CB-FADF-4B0653828B8E}"/>
              </a:ext>
            </a:extLst>
          </p:cNvPr>
          <p:cNvSpPr>
            <a:spLocks noGrp="1"/>
          </p:cNvSpPr>
          <p:nvPr>
            <p:ph sz="quarter" idx="10"/>
          </p:nvPr>
        </p:nvSpPr>
        <p:spPr>
          <a:xfrm>
            <a:off x="838199" y="1379622"/>
            <a:ext cx="10729914" cy="4697328"/>
          </a:xfrm>
        </p:spPr>
        <p:txBody>
          <a:bodyPr/>
          <a:lstStyle/>
          <a:p>
            <a:pPr marL="0" indent="0">
              <a:buNone/>
            </a:pPr>
            <a:r>
              <a:rPr lang="en-GB" b="1" dirty="0"/>
              <a:t>Fire and rehire (October 2026)</a:t>
            </a:r>
          </a:p>
          <a:p>
            <a:r>
              <a:rPr lang="en-GB" dirty="0"/>
              <a:t>Dismissals to impose changes to certain specified contractual terms will be automatically unfair if the reason is the employee did not agree  to the variation</a:t>
            </a:r>
          </a:p>
          <a:p>
            <a:r>
              <a:rPr lang="en-GB" dirty="0"/>
              <a:t>Also covers fire and replace scenarios</a:t>
            </a:r>
          </a:p>
          <a:p>
            <a:r>
              <a:rPr lang="en-GB" dirty="0"/>
              <a:t>Limited exception for employers acting in response to financial difficulties affecting their ability to carry on business as a going concern</a:t>
            </a:r>
          </a:p>
          <a:p>
            <a:r>
              <a:rPr lang="en-GB" dirty="0"/>
              <a:t>If fire and rehire is used for contractual changes falling outside the specified categories, the dismissal may still be unfair but will not be automatically unfair</a:t>
            </a:r>
          </a:p>
          <a:p>
            <a:endParaRPr lang="en-GB" dirty="0"/>
          </a:p>
        </p:txBody>
      </p:sp>
    </p:spTree>
    <p:extLst>
      <p:ext uri="{BB962C8B-B14F-4D97-AF65-F5344CB8AC3E}">
        <p14:creationId xmlns:p14="http://schemas.microsoft.com/office/powerpoint/2010/main" val="4002101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9C1D9-7135-0BDB-6DEE-A4E15BF0AAE4}"/>
              </a:ext>
            </a:extLst>
          </p:cNvPr>
          <p:cNvSpPr>
            <a:spLocks noGrp="1"/>
          </p:cNvSpPr>
          <p:nvPr>
            <p:ph type="title"/>
          </p:nvPr>
        </p:nvSpPr>
        <p:spPr/>
        <p:txBody>
          <a:bodyPr/>
          <a:lstStyle/>
          <a:p>
            <a:r>
              <a:rPr lang="en-GB" dirty="0"/>
              <a:t>Key changes</a:t>
            </a:r>
          </a:p>
        </p:txBody>
      </p:sp>
      <p:sp>
        <p:nvSpPr>
          <p:cNvPr id="3" name="Content Placeholder 2">
            <a:extLst>
              <a:ext uri="{FF2B5EF4-FFF2-40B4-BE49-F238E27FC236}">
                <a16:creationId xmlns:a16="http://schemas.microsoft.com/office/drawing/2014/main" id="{4AFD0EE1-D522-064F-E26F-6203AE3B2B26}"/>
              </a:ext>
            </a:extLst>
          </p:cNvPr>
          <p:cNvSpPr>
            <a:spLocks noGrp="1"/>
          </p:cNvSpPr>
          <p:nvPr>
            <p:ph sz="quarter" idx="10"/>
          </p:nvPr>
        </p:nvSpPr>
        <p:spPr>
          <a:xfrm>
            <a:off x="838199" y="1507958"/>
            <a:ext cx="10729914" cy="4568991"/>
          </a:xfrm>
        </p:spPr>
        <p:txBody>
          <a:bodyPr/>
          <a:lstStyle/>
          <a:p>
            <a:pPr marL="0" indent="0">
              <a:buNone/>
            </a:pPr>
            <a:r>
              <a:rPr lang="en-GB" b="1" dirty="0"/>
              <a:t>Extended harassment duties (October 2026)</a:t>
            </a:r>
          </a:p>
          <a:p>
            <a:r>
              <a:rPr lang="en-GB" dirty="0"/>
              <a:t>Employers must take </a:t>
            </a:r>
            <a:r>
              <a:rPr lang="en-GB" i="1" dirty="0"/>
              <a:t>all </a:t>
            </a:r>
            <a:r>
              <a:rPr lang="en-GB" dirty="0"/>
              <a:t>reasonable steps to prevent sexual harassment in the workplace</a:t>
            </a:r>
          </a:p>
          <a:p>
            <a:r>
              <a:rPr lang="en-GB" dirty="0"/>
              <a:t>Employers can be liable for third party harassment (e.g. customers)</a:t>
            </a:r>
          </a:p>
          <a:p>
            <a:pPr marL="0" indent="0">
              <a:buNone/>
            </a:pPr>
            <a:r>
              <a:rPr lang="en-GB" b="1" dirty="0"/>
              <a:t>Tribunal time limits (October 2026)</a:t>
            </a:r>
          </a:p>
          <a:p>
            <a:r>
              <a:rPr lang="en-GB" dirty="0"/>
              <a:t>Time limit for raising tribunal claims increases from 3 to 6 months</a:t>
            </a:r>
          </a:p>
          <a:p>
            <a:endParaRPr lang="en-GB" b="1" dirty="0"/>
          </a:p>
          <a:p>
            <a:endParaRPr lang="en-GB" dirty="0"/>
          </a:p>
        </p:txBody>
      </p:sp>
    </p:spTree>
    <p:extLst>
      <p:ext uri="{BB962C8B-B14F-4D97-AF65-F5344CB8AC3E}">
        <p14:creationId xmlns:p14="http://schemas.microsoft.com/office/powerpoint/2010/main" val="1633771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1B143-C254-82A9-D734-18FBD889E3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C2C883-E9A4-D9AC-F17B-B623D7F4634C}"/>
              </a:ext>
            </a:extLst>
          </p:cNvPr>
          <p:cNvSpPr>
            <a:spLocks noGrp="1"/>
          </p:cNvSpPr>
          <p:nvPr>
            <p:ph type="title"/>
          </p:nvPr>
        </p:nvSpPr>
        <p:spPr/>
        <p:txBody>
          <a:bodyPr/>
          <a:lstStyle/>
          <a:p>
            <a:r>
              <a:rPr lang="en-GB" dirty="0"/>
              <a:t>Key changes</a:t>
            </a:r>
          </a:p>
        </p:txBody>
      </p:sp>
      <p:sp>
        <p:nvSpPr>
          <p:cNvPr id="3" name="Content Placeholder 2">
            <a:extLst>
              <a:ext uri="{FF2B5EF4-FFF2-40B4-BE49-F238E27FC236}">
                <a16:creationId xmlns:a16="http://schemas.microsoft.com/office/drawing/2014/main" id="{2DD183ED-A3F0-291A-ABC7-94B44A8ECED5}"/>
              </a:ext>
            </a:extLst>
          </p:cNvPr>
          <p:cNvSpPr>
            <a:spLocks noGrp="1"/>
          </p:cNvSpPr>
          <p:nvPr>
            <p:ph sz="quarter" idx="10"/>
          </p:nvPr>
        </p:nvSpPr>
        <p:spPr>
          <a:xfrm>
            <a:off x="838199" y="1554480"/>
            <a:ext cx="10729914" cy="4522469"/>
          </a:xfrm>
        </p:spPr>
        <p:txBody>
          <a:bodyPr/>
          <a:lstStyle/>
          <a:p>
            <a:pPr marL="0" indent="0">
              <a:buNone/>
            </a:pPr>
            <a:r>
              <a:rPr lang="en-GB" b="1" dirty="0"/>
              <a:t>Trade union activities (October 2026)</a:t>
            </a:r>
          </a:p>
          <a:p>
            <a:r>
              <a:rPr lang="en-GB" dirty="0"/>
              <a:t>Duty to inform workers of their right to join a TU</a:t>
            </a:r>
          </a:p>
          <a:p>
            <a:r>
              <a:rPr lang="en-GB" dirty="0"/>
              <a:t>Updated rules on TU right of access to the workplace</a:t>
            </a:r>
          </a:p>
          <a:p>
            <a:r>
              <a:rPr lang="en-GB" dirty="0"/>
              <a:t>New right for reasonable accommodation and facilities for TU reps carrying out duties</a:t>
            </a:r>
          </a:p>
          <a:p>
            <a:r>
              <a:rPr lang="en-GB" dirty="0"/>
              <a:t>New right to time off for union equality representatives</a:t>
            </a:r>
          </a:p>
          <a:p>
            <a:r>
              <a:rPr lang="en-GB" dirty="0"/>
              <a:t>Increased protection against detriment for industrial action</a:t>
            </a:r>
          </a:p>
        </p:txBody>
      </p:sp>
    </p:spTree>
    <p:extLst>
      <p:ext uri="{BB962C8B-B14F-4D97-AF65-F5344CB8AC3E}">
        <p14:creationId xmlns:p14="http://schemas.microsoft.com/office/powerpoint/2010/main" val="4158464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4F44F-C599-334C-5BAC-46B6D554FF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DA2407-77B6-DD46-0406-DE2A68B5D7C8}"/>
              </a:ext>
            </a:extLst>
          </p:cNvPr>
          <p:cNvSpPr>
            <a:spLocks noGrp="1"/>
          </p:cNvSpPr>
          <p:nvPr>
            <p:ph type="title"/>
          </p:nvPr>
        </p:nvSpPr>
        <p:spPr/>
        <p:txBody>
          <a:bodyPr/>
          <a:lstStyle/>
          <a:p>
            <a:r>
              <a:rPr lang="en-GB" dirty="0"/>
              <a:t>Other changes –</a:t>
            </a:r>
            <a:r>
              <a:rPr lang="en-GB" i="1" dirty="0"/>
              <a:t> </a:t>
            </a:r>
            <a:r>
              <a:rPr lang="en-GB" dirty="0"/>
              <a:t>timing tbc</a:t>
            </a:r>
          </a:p>
        </p:txBody>
      </p:sp>
      <p:sp>
        <p:nvSpPr>
          <p:cNvPr id="3" name="Content Placeholder 2">
            <a:extLst>
              <a:ext uri="{FF2B5EF4-FFF2-40B4-BE49-F238E27FC236}">
                <a16:creationId xmlns:a16="http://schemas.microsoft.com/office/drawing/2014/main" id="{92872ECD-CD34-4917-2F44-58022B53C5E9}"/>
              </a:ext>
            </a:extLst>
          </p:cNvPr>
          <p:cNvSpPr>
            <a:spLocks noGrp="1"/>
          </p:cNvSpPr>
          <p:nvPr>
            <p:ph sz="quarter" idx="10"/>
          </p:nvPr>
        </p:nvSpPr>
        <p:spPr>
          <a:xfrm>
            <a:off x="838199" y="1536970"/>
            <a:ext cx="10729914" cy="4539979"/>
          </a:xfrm>
        </p:spPr>
        <p:txBody>
          <a:bodyPr/>
          <a:lstStyle/>
          <a:p>
            <a:pPr marL="0" indent="0">
              <a:buNone/>
            </a:pPr>
            <a:r>
              <a:rPr lang="en-GB" b="1" dirty="0"/>
              <a:t>Non-disclosure Agreements</a:t>
            </a:r>
          </a:p>
          <a:p>
            <a:r>
              <a:rPr lang="en-GB" dirty="0"/>
              <a:t>Any provisions preventing a worker from making allegations or disclosures about harassment or discrimination, including the employer’s reaction to those allegations, will be void</a:t>
            </a:r>
          </a:p>
          <a:p>
            <a:r>
              <a:rPr lang="en-GB" dirty="0"/>
              <a:t>Covers harassment/discrimination by employer or fellow workers</a:t>
            </a:r>
          </a:p>
          <a:p>
            <a:r>
              <a:rPr lang="en-GB" dirty="0"/>
              <a:t>Ban may be extended to cover additional categories e.g. independent contractors</a:t>
            </a:r>
          </a:p>
          <a:p>
            <a:r>
              <a:rPr lang="en-GB" dirty="0"/>
              <a:t>Will be “excepted agreements” when ban won’t apply</a:t>
            </a:r>
          </a:p>
          <a:p>
            <a:r>
              <a:rPr lang="en-GB" dirty="0"/>
              <a:t>Timetable for implementation unclear but UK government indicated an intention to introduce swiftly</a:t>
            </a:r>
          </a:p>
          <a:p>
            <a:endParaRPr lang="en-GB" dirty="0"/>
          </a:p>
        </p:txBody>
      </p:sp>
    </p:spTree>
    <p:extLst>
      <p:ext uri="{BB962C8B-B14F-4D97-AF65-F5344CB8AC3E}">
        <p14:creationId xmlns:p14="http://schemas.microsoft.com/office/powerpoint/2010/main" val="3495760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5C6CD-D08D-44C6-D9E5-859B5BE4AAA0}"/>
              </a:ext>
            </a:extLst>
          </p:cNvPr>
          <p:cNvSpPr>
            <a:spLocks noGrp="1"/>
          </p:cNvSpPr>
          <p:nvPr>
            <p:ph type="title"/>
          </p:nvPr>
        </p:nvSpPr>
        <p:spPr/>
        <p:txBody>
          <a:bodyPr/>
          <a:lstStyle/>
          <a:p>
            <a:r>
              <a:rPr lang="en-GB" dirty="0"/>
              <a:t>Priorities for 2026</a:t>
            </a:r>
          </a:p>
        </p:txBody>
      </p:sp>
      <p:sp>
        <p:nvSpPr>
          <p:cNvPr id="3" name="Content Placeholder 2">
            <a:extLst>
              <a:ext uri="{FF2B5EF4-FFF2-40B4-BE49-F238E27FC236}">
                <a16:creationId xmlns:a16="http://schemas.microsoft.com/office/drawing/2014/main" id="{B94741D7-3A54-DC63-5C93-AC3AFF5F8CE3}"/>
              </a:ext>
            </a:extLst>
          </p:cNvPr>
          <p:cNvSpPr>
            <a:spLocks noGrp="1"/>
          </p:cNvSpPr>
          <p:nvPr>
            <p:ph sz="quarter" idx="10"/>
          </p:nvPr>
        </p:nvSpPr>
        <p:spPr>
          <a:xfrm>
            <a:off x="838199" y="2175641"/>
            <a:ext cx="10729914" cy="3901308"/>
          </a:xfrm>
        </p:spPr>
        <p:txBody>
          <a:bodyPr/>
          <a:lstStyle/>
          <a:p>
            <a:r>
              <a:rPr lang="en-GB" sz="3200" dirty="0"/>
              <a:t>Keep up to speed with the </a:t>
            </a:r>
            <a:r>
              <a:rPr lang="en-GB" sz="3200" dirty="0">
                <a:hlinkClick r:id="rId3"/>
              </a:rPr>
              <a:t>Implementation Roadmap</a:t>
            </a:r>
            <a:r>
              <a:rPr lang="en-GB" sz="3200" dirty="0"/>
              <a:t> </a:t>
            </a:r>
          </a:p>
          <a:p>
            <a:r>
              <a:rPr lang="en-GB" sz="3200" dirty="0"/>
              <a:t>Risk assess</a:t>
            </a:r>
          </a:p>
          <a:p>
            <a:r>
              <a:rPr lang="en-GB" sz="3200" dirty="0"/>
              <a:t>Who needs to be told about the changes? </a:t>
            </a:r>
          </a:p>
          <a:p>
            <a:r>
              <a:rPr lang="en-GB" sz="3200" dirty="0"/>
              <a:t>Audit and update contracts as and when required </a:t>
            </a:r>
          </a:p>
          <a:p>
            <a:r>
              <a:rPr lang="en-GB" sz="3200" dirty="0"/>
              <a:t>Which policies need updated? </a:t>
            </a:r>
          </a:p>
          <a:p>
            <a:r>
              <a:rPr lang="en-GB" sz="3200" dirty="0"/>
              <a:t>Are new policies required?</a:t>
            </a:r>
          </a:p>
          <a:p>
            <a:pPr marL="0" indent="0">
              <a:buNone/>
            </a:pPr>
            <a:endParaRPr lang="en-GB" sz="3200" dirty="0"/>
          </a:p>
        </p:txBody>
      </p:sp>
    </p:spTree>
    <p:extLst>
      <p:ext uri="{BB962C8B-B14F-4D97-AF65-F5344CB8AC3E}">
        <p14:creationId xmlns:p14="http://schemas.microsoft.com/office/powerpoint/2010/main" val="2501304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71AC8-C0C9-90B4-C0FD-C64C0CE2D7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E90212-2B2E-87B8-4B44-8CD12C6B090B}"/>
              </a:ext>
            </a:extLst>
          </p:cNvPr>
          <p:cNvSpPr>
            <a:spLocks noGrp="1"/>
          </p:cNvSpPr>
          <p:nvPr>
            <p:ph type="title"/>
          </p:nvPr>
        </p:nvSpPr>
        <p:spPr/>
        <p:txBody>
          <a:bodyPr/>
          <a:lstStyle/>
          <a:p>
            <a:r>
              <a:rPr lang="en-GB" dirty="0"/>
              <a:t>Priorities for 2026</a:t>
            </a:r>
          </a:p>
        </p:txBody>
      </p:sp>
      <p:sp>
        <p:nvSpPr>
          <p:cNvPr id="3" name="Content Placeholder 2">
            <a:extLst>
              <a:ext uri="{FF2B5EF4-FFF2-40B4-BE49-F238E27FC236}">
                <a16:creationId xmlns:a16="http://schemas.microsoft.com/office/drawing/2014/main" id="{DBB847BD-CE1B-78B6-78CD-397934E399A7}"/>
              </a:ext>
            </a:extLst>
          </p:cNvPr>
          <p:cNvSpPr>
            <a:spLocks noGrp="1"/>
          </p:cNvSpPr>
          <p:nvPr>
            <p:ph sz="quarter" idx="10"/>
          </p:nvPr>
        </p:nvSpPr>
        <p:spPr>
          <a:xfrm>
            <a:off x="838199" y="2191407"/>
            <a:ext cx="10729914" cy="3885542"/>
          </a:xfrm>
        </p:spPr>
        <p:txBody>
          <a:bodyPr/>
          <a:lstStyle/>
          <a:p>
            <a:r>
              <a:rPr lang="en-GB" sz="3200" dirty="0"/>
              <a:t>Get ready for new reporting obligations</a:t>
            </a:r>
          </a:p>
          <a:p>
            <a:r>
              <a:rPr lang="en-GB" sz="3200" dirty="0"/>
              <a:t>Identify where training is required</a:t>
            </a:r>
          </a:p>
          <a:p>
            <a:r>
              <a:rPr lang="en-GB" sz="3200" dirty="0"/>
              <a:t>Read and respond to Government consultations</a:t>
            </a:r>
          </a:p>
          <a:p>
            <a:r>
              <a:rPr lang="en-GB" sz="3200" dirty="0"/>
              <a:t>Keep up to date and keep an eye on 2027 changes</a:t>
            </a:r>
          </a:p>
          <a:p>
            <a:r>
              <a:rPr lang="en-GB" sz="3200" dirty="0"/>
              <a:t>Risk assess removal of compensatory awards cap and consider changes to procedures</a:t>
            </a:r>
          </a:p>
        </p:txBody>
      </p:sp>
    </p:spTree>
    <p:extLst>
      <p:ext uri="{BB962C8B-B14F-4D97-AF65-F5344CB8AC3E}">
        <p14:creationId xmlns:p14="http://schemas.microsoft.com/office/powerpoint/2010/main" val="320362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2128E-BC46-FE73-9E27-53A650CF83FF}"/>
              </a:ext>
            </a:extLst>
          </p:cNvPr>
          <p:cNvSpPr>
            <a:spLocks noGrp="1"/>
          </p:cNvSpPr>
          <p:nvPr>
            <p:ph type="title"/>
          </p:nvPr>
        </p:nvSpPr>
        <p:spPr/>
        <p:txBody>
          <a:bodyPr/>
          <a:lstStyle/>
          <a:p>
            <a:r>
              <a:rPr lang="en-GB" dirty="0"/>
              <a:t>Removal of unfair dismissal compensation cap</a:t>
            </a:r>
          </a:p>
        </p:txBody>
      </p:sp>
      <p:sp>
        <p:nvSpPr>
          <p:cNvPr id="3" name="Content Placeholder 2">
            <a:extLst>
              <a:ext uri="{FF2B5EF4-FFF2-40B4-BE49-F238E27FC236}">
                <a16:creationId xmlns:a16="http://schemas.microsoft.com/office/drawing/2014/main" id="{036FA417-B48A-0A7B-CA2F-7DF9163DF998}"/>
              </a:ext>
            </a:extLst>
          </p:cNvPr>
          <p:cNvSpPr>
            <a:spLocks noGrp="1"/>
          </p:cNvSpPr>
          <p:nvPr>
            <p:ph sz="quarter" idx="10"/>
          </p:nvPr>
        </p:nvSpPr>
        <p:spPr>
          <a:xfrm>
            <a:off x="838199" y="1618488"/>
            <a:ext cx="10729914" cy="4458461"/>
          </a:xfrm>
        </p:spPr>
        <p:txBody>
          <a:bodyPr/>
          <a:lstStyle/>
          <a:p>
            <a:r>
              <a:rPr lang="en-GB" dirty="0"/>
              <a:t>Change will make no difference for most employees who raise a claim</a:t>
            </a:r>
          </a:p>
          <a:p>
            <a:pPr lvl="1"/>
            <a:r>
              <a:rPr lang="en-GB" dirty="0"/>
              <a:t>median annual earnings in UK - around £39,000</a:t>
            </a:r>
          </a:p>
          <a:p>
            <a:pPr lvl="1"/>
            <a:r>
              <a:rPr lang="en-GB" dirty="0"/>
              <a:t>rare for Tribunal to award in excess of 12 months’ pay</a:t>
            </a:r>
          </a:p>
          <a:p>
            <a:pPr lvl="1"/>
            <a:r>
              <a:rPr lang="en-GB" dirty="0"/>
              <a:t>average unfair dismissal award in 2023/24 was £13,749</a:t>
            </a:r>
          </a:p>
          <a:p>
            <a:r>
              <a:rPr lang="en-GB" dirty="0"/>
              <a:t>Will transform approach to “high earner” employee terminations</a:t>
            </a:r>
          </a:p>
          <a:p>
            <a:pPr lvl="1"/>
            <a:r>
              <a:rPr lang="en-GB" dirty="0"/>
              <a:t>significant impact on settlement negotiations</a:t>
            </a:r>
          </a:p>
          <a:p>
            <a:pPr lvl="1"/>
            <a:r>
              <a:rPr lang="en-GB" dirty="0"/>
              <a:t>could be very expensive for businesses with high earning employees</a:t>
            </a:r>
          </a:p>
          <a:p>
            <a:pPr lvl="1"/>
            <a:r>
              <a:rPr lang="en-GB" dirty="0"/>
              <a:t>possible move away from “tap on the shoulder” approach?</a:t>
            </a:r>
          </a:p>
          <a:p>
            <a:pPr lvl="1"/>
            <a:endParaRPr lang="en-GB" dirty="0"/>
          </a:p>
          <a:p>
            <a:pPr marL="0" indent="0">
              <a:buNone/>
            </a:pPr>
            <a:endParaRPr lang="en-GB" dirty="0"/>
          </a:p>
        </p:txBody>
      </p:sp>
    </p:spTree>
    <p:extLst>
      <p:ext uri="{BB962C8B-B14F-4D97-AF65-F5344CB8AC3E}">
        <p14:creationId xmlns:p14="http://schemas.microsoft.com/office/powerpoint/2010/main" val="1454705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FDAC6-4E3D-9F0D-EAC1-964D395F4D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EE872E-47C8-8A5E-8264-5EC30A8168DB}"/>
              </a:ext>
            </a:extLst>
          </p:cNvPr>
          <p:cNvSpPr>
            <a:spLocks noGrp="1"/>
          </p:cNvSpPr>
          <p:nvPr>
            <p:ph type="title"/>
          </p:nvPr>
        </p:nvSpPr>
        <p:spPr/>
        <p:txBody>
          <a:bodyPr/>
          <a:lstStyle/>
          <a:p>
            <a:r>
              <a:rPr lang="en-GB" dirty="0"/>
              <a:t>Removal of unfair dismissal compensation cap</a:t>
            </a:r>
          </a:p>
        </p:txBody>
      </p:sp>
      <p:sp>
        <p:nvSpPr>
          <p:cNvPr id="3" name="Content Placeholder 2">
            <a:extLst>
              <a:ext uri="{FF2B5EF4-FFF2-40B4-BE49-F238E27FC236}">
                <a16:creationId xmlns:a16="http://schemas.microsoft.com/office/drawing/2014/main" id="{D430CB93-3D96-4857-3E78-16A6BB0A8D94}"/>
              </a:ext>
            </a:extLst>
          </p:cNvPr>
          <p:cNvSpPr>
            <a:spLocks noGrp="1"/>
          </p:cNvSpPr>
          <p:nvPr>
            <p:ph sz="quarter" idx="10"/>
          </p:nvPr>
        </p:nvSpPr>
        <p:spPr>
          <a:xfrm>
            <a:off x="838199" y="1618488"/>
            <a:ext cx="10729914" cy="4458461"/>
          </a:xfrm>
        </p:spPr>
        <p:txBody>
          <a:bodyPr/>
          <a:lstStyle/>
          <a:p>
            <a:r>
              <a:rPr lang="en-GB" dirty="0"/>
              <a:t>More unfair dismissal claims from high earners</a:t>
            </a:r>
          </a:p>
          <a:p>
            <a:r>
              <a:rPr lang="en-GB" dirty="0"/>
              <a:t>Tribunal hearings will take longer</a:t>
            </a:r>
          </a:p>
          <a:p>
            <a:r>
              <a:rPr lang="en-GB" dirty="0"/>
              <a:t>Not just high earners - other circumstances also where risk increases</a:t>
            </a:r>
          </a:p>
          <a:p>
            <a:r>
              <a:rPr lang="en-GB" dirty="0"/>
              <a:t>Expected to take effect on either 1 January 2027 or 6 April 2027, following a pre-commencement impact assessment</a:t>
            </a:r>
          </a:p>
          <a:p>
            <a:endParaRPr lang="en-GB" dirty="0"/>
          </a:p>
        </p:txBody>
      </p:sp>
    </p:spTree>
    <p:extLst>
      <p:ext uri="{BB962C8B-B14F-4D97-AF65-F5344CB8AC3E}">
        <p14:creationId xmlns:p14="http://schemas.microsoft.com/office/powerpoint/2010/main" val="443142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03636-9B7C-A056-E4AA-D92C357C77F5}"/>
              </a:ext>
            </a:extLst>
          </p:cNvPr>
          <p:cNvSpPr>
            <a:spLocks noGrp="1"/>
          </p:cNvSpPr>
          <p:nvPr>
            <p:ph type="title"/>
          </p:nvPr>
        </p:nvSpPr>
        <p:spPr/>
        <p:txBody>
          <a:bodyPr/>
          <a:lstStyle/>
          <a:p>
            <a:r>
              <a:rPr lang="en-GB" dirty="0"/>
              <a:t>Cases to look out for</a:t>
            </a:r>
          </a:p>
        </p:txBody>
      </p:sp>
      <p:graphicFrame>
        <p:nvGraphicFramePr>
          <p:cNvPr id="4" name="Content Placeholder 3">
            <a:extLst>
              <a:ext uri="{FF2B5EF4-FFF2-40B4-BE49-F238E27FC236}">
                <a16:creationId xmlns:a16="http://schemas.microsoft.com/office/drawing/2014/main" id="{FB91B311-6C17-75AD-969B-C8650981A79B}"/>
              </a:ext>
            </a:extLst>
          </p:cNvPr>
          <p:cNvGraphicFramePr>
            <a:graphicFrameLocks noGrp="1"/>
          </p:cNvGraphicFramePr>
          <p:nvPr>
            <p:ph sz="quarter" idx="10"/>
            <p:extLst>
              <p:ext uri="{D42A27DB-BD31-4B8C-83A1-F6EECF244321}">
                <p14:modId xmlns:p14="http://schemas.microsoft.com/office/powerpoint/2010/main" val="1966931054"/>
              </p:ext>
            </p:extLst>
          </p:nvPr>
        </p:nvGraphicFramePr>
        <p:xfrm>
          <a:off x="838200" y="1442301"/>
          <a:ext cx="10729912" cy="5211925"/>
        </p:xfrm>
        <a:graphic>
          <a:graphicData uri="http://schemas.openxmlformats.org/drawingml/2006/table">
            <a:tbl>
              <a:tblPr firstRow="1" bandRow="1">
                <a:tableStyleId>{5C22544A-7EE6-4342-B048-85BDC9FD1C3A}</a:tableStyleId>
              </a:tblPr>
              <a:tblGrid>
                <a:gridCol w="3621505">
                  <a:extLst>
                    <a:ext uri="{9D8B030D-6E8A-4147-A177-3AD203B41FA5}">
                      <a16:colId xmlns:a16="http://schemas.microsoft.com/office/drawing/2014/main" val="4263876140"/>
                    </a:ext>
                  </a:extLst>
                </a:gridCol>
                <a:gridCol w="7108407">
                  <a:extLst>
                    <a:ext uri="{9D8B030D-6E8A-4147-A177-3AD203B41FA5}">
                      <a16:colId xmlns:a16="http://schemas.microsoft.com/office/drawing/2014/main" val="4027712889"/>
                    </a:ext>
                  </a:extLst>
                </a:gridCol>
              </a:tblGrid>
              <a:tr h="468785">
                <a:tc>
                  <a:txBody>
                    <a:bodyPr/>
                    <a:lstStyle/>
                    <a:p>
                      <a:r>
                        <a:rPr lang="en-GB" dirty="0"/>
                        <a:t>Case</a:t>
                      </a:r>
                    </a:p>
                  </a:txBody>
                  <a:tcPr/>
                </a:tc>
                <a:tc>
                  <a:txBody>
                    <a:bodyPr/>
                    <a:lstStyle/>
                    <a:p>
                      <a:r>
                        <a:rPr lang="en-GB" dirty="0"/>
                        <a:t>Issue</a:t>
                      </a:r>
                    </a:p>
                  </a:txBody>
                  <a:tcPr/>
                </a:tc>
                <a:extLst>
                  <a:ext uri="{0D108BD9-81ED-4DB2-BD59-A6C34878D82A}">
                    <a16:rowId xmlns:a16="http://schemas.microsoft.com/office/drawing/2014/main" val="1266750046"/>
                  </a:ext>
                </a:extLst>
              </a:tr>
              <a:tr h="1155908">
                <a:tc>
                  <a:txBody>
                    <a:bodyPr/>
                    <a:lstStyle/>
                    <a:p>
                      <a:r>
                        <a:rPr lang="en-GB" dirty="0"/>
                        <a:t>Augustine v Data Cars Ltd </a:t>
                      </a:r>
                    </a:p>
                  </a:txBody>
                  <a:tcPr/>
                </a:tc>
                <a:tc>
                  <a:txBody>
                    <a:bodyPr/>
                    <a:lstStyle/>
                    <a:p>
                      <a:r>
                        <a:rPr lang="en-GB" dirty="0"/>
                        <a:t>Supreme Court - whether Part-time Workers (Prevention of Less Favourable Treatment) Regulations apply if worker’s part-time status is an </a:t>
                      </a:r>
                      <a:r>
                        <a:rPr lang="en-GB" u="sng" dirty="0"/>
                        <a:t>effective cause</a:t>
                      </a:r>
                      <a:r>
                        <a:rPr lang="en-GB" dirty="0"/>
                        <a:t>, but </a:t>
                      </a:r>
                      <a:r>
                        <a:rPr lang="en-GB" u="sng" dirty="0"/>
                        <a:t>not the sole cause </a:t>
                      </a:r>
                      <a:r>
                        <a:rPr lang="en-GB" dirty="0"/>
                        <a:t>of less favourable treatment</a:t>
                      </a:r>
                    </a:p>
                  </a:txBody>
                  <a:tcPr/>
                </a:tc>
                <a:extLst>
                  <a:ext uri="{0D108BD9-81ED-4DB2-BD59-A6C34878D82A}">
                    <a16:rowId xmlns:a16="http://schemas.microsoft.com/office/drawing/2014/main" val="4294642585"/>
                  </a:ext>
                </a:extLst>
              </a:tr>
              <a:tr h="8996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Wicked Vision v Rice</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Supreme Court – whether employees can bring whistleblowing detriment claim where the alleged detriment is their dismissal</a:t>
                      </a:r>
                    </a:p>
                    <a:p>
                      <a:endParaRPr lang="en-GB" dirty="0"/>
                    </a:p>
                  </a:txBody>
                  <a:tcPr/>
                </a:tc>
                <a:extLst>
                  <a:ext uri="{0D108BD9-81ED-4DB2-BD59-A6C34878D82A}">
                    <a16:rowId xmlns:a16="http://schemas.microsoft.com/office/drawing/2014/main" val="1875560436"/>
                  </a:ext>
                </a:extLst>
              </a:tr>
              <a:tr h="8996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Miller v University of Bristol</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EAT - judgment awaited from the EAT on issues including whether the claimant’s anti-Zionist beliefs were protected philosophical beliefs</a:t>
                      </a:r>
                    </a:p>
                    <a:p>
                      <a:endParaRPr lang="en-GB" dirty="0"/>
                    </a:p>
                  </a:txBody>
                  <a:tcPr/>
                </a:tc>
                <a:extLst>
                  <a:ext uri="{0D108BD9-81ED-4DB2-BD59-A6C34878D82A}">
                    <a16:rowId xmlns:a16="http://schemas.microsoft.com/office/drawing/2014/main" val="2705892265"/>
                  </a:ext>
                </a:extLst>
              </a:tr>
              <a:tr h="809135">
                <a:tc>
                  <a:txBody>
                    <a:bodyPr/>
                    <a:lstStyle/>
                    <a:p>
                      <a:r>
                        <a:rPr lang="en-GB" dirty="0"/>
                        <a:t>Dobson v Cumbria Partnership NHS Foundation Trust</a:t>
                      </a:r>
                    </a:p>
                  </a:txBody>
                  <a:tcPr/>
                </a:tc>
                <a:tc>
                  <a:txBody>
                    <a:bodyPr/>
                    <a:lstStyle/>
                    <a:p>
                      <a:r>
                        <a:rPr lang="en-GB" dirty="0"/>
                        <a:t>EAT – flexible working dispute – may lead to </a:t>
                      </a:r>
                      <a:r>
                        <a:rPr lang="en-GB" sz="1800" b="0" i="0" kern="1200" dirty="0">
                          <a:solidFill>
                            <a:schemeClr val="dk1"/>
                          </a:solidFill>
                          <a:effectLst/>
                          <a:latin typeface="+mn-lt"/>
                          <a:ea typeface="+mn-ea"/>
                          <a:cs typeface="+mn-cs"/>
                        </a:rPr>
                        <a:t>guidance on how tribunals should approach proportionality in flexible working disputes</a:t>
                      </a:r>
                      <a:endParaRPr lang="en-GB" dirty="0"/>
                    </a:p>
                  </a:txBody>
                  <a:tcPr/>
                </a:tc>
                <a:extLst>
                  <a:ext uri="{0D108BD9-81ED-4DB2-BD59-A6C34878D82A}">
                    <a16:rowId xmlns:a16="http://schemas.microsoft.com/office/drawing/2014/main" val="1419626997"/>
                  </a:ext>
                </a:extLst>
              </a:tr>
              <a:tr h="949297">
                <a:tc>
                  <a:txBody>
                    <a:bodyPr/>
                    <a:lstStyle/>
                    <a:p>
                      <a:r>
                        <a:rPr lang="en-GB" dirty="0"/>
                        <a:t>Kelly v Leonardo UK </a:t>
                      </a:r>
                    </a:p>
                    <a:p>
                      <a:r>
                        <a:rPr lang="en-GB" dirty="0"/>
                        <a:t>Peggie v NHS Fife</a:t>
                      </a:r>
                    </a:p>
                  </a:txBody>
                  <a:tcPr/>
                </a:tc>
                <a:tc>
                  <a:txBody>
                    <a:bodyPr/>
                    <a:lstStyle/>
                    <a:p>
                      <a:r>
                        <a:rPr lang="en-GB" dirty="0"/>
                        <a:t>EAT  – how employers should manage access to workplace toilets/changing facilities where employees’ protected characteristics come into conflict</a:t>
                      </a:r>
                    </a:p>
                  </a:txBody>
                  <a:tcPr/>
                </a:tc>
                <a:extLst>
                  <a:ext uri="{0D108BD9-81ED-4DB2-BD59-A6C34878D82A}">
                    <a16:rowId xmlns:a16="http://schemas.microsoft.com/office/drawing/2014/main" val="794240551"/>
                  </a:ext>
                </a:extLst>
              </a:tr>
            </a:tbl>
          </a:graphicData>
        </a:graphic>
      </p:graphicFrame>
    </p:spTree>
    <p:extLst>
      <p:ext uri="{BB962C8B-B14F-4D97-AF65-F5344CB8AC3E}">
        <p14:creationId xmlns:p14="http://schemas.microsoft.com/office/powerpoint/2010/main" val="4077470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9368BD-E3CC-F5F9-BC6D-D46DC1B26D3F}"/>
              </a:ext>
            </a:extLst>
          </p:cNvPr>
          <p:cNvSpPr>
            <a:spLocks noGrp="1"/>
          </p:cNvSpPr>
          <p:nvPr>
            <p:ph type="body" sz="quarter" idx="11"/>
          </p:nvPr>
        </p:nvSpPr>
        <p:spPr>
          <a:xfrm>
            <a:off x="6672263" y="849314"/>
            <a:ext cx="4895850" cy="512348"/>
          </a:xfrm>
        </p:spPr>
        <p:txBody>
          <a:bodyPr>
            <a:normAutofit/>
          </a:bodyPr>
          <a:lstStyle/>
          <a:p>
            <a:r>
              <a:rPr lang="en-GB" sz="2800" dirty="0"/>
              <a:t>What we will cover</a:t>
            </a:r>
          </a:p>
        </p:txBody>
      </p:sp>
      <p:sp>
        <p:nvSpPr>
          <p:cNvPr id="10" name="Content Placeholder 2">
            <a:extLst>
              <a:ext uri="{FF2B5EF4-FFF2-40B4-BE49-F238E27FC236}">
                <a16:creationId xmlns:a16="http://schemas.microsoft.com/office/drawing/2014/main" id="{BF697953-A53D-6586-E5D3-7B355B7308C9}"/>
              </a:ext>
            </a:extLst>
          </p:cNvPr>
          <p:cNvSpPr>
            <a:spLocks noGrp="1"/>
          </p:cNvSpPr>
          <p:nvPr>
            <p:ph sz="quarter" idx="12"/>
          </p:nvPr>
        </p:nvSpPr>
        <p:spPr>
          <a:xfrm>
            <a:off x="6654335" y="1819745"/>
            <a:ext cx="4895850" cy="3211512"/>
          </a:xfrm>
        </p:spPr>
        <p:txBody>
          <a:bodyPr>
            <a:normAutofit fontScale="92500" lnSpcReduction="20000"/>
          </a:bodyPr>
          <a:lstStyle/>
          <a:p>
            <a:r>
              <a:rPr lang="en-GB" sz="2400" dirty="0"/>
              <a:t>Key Employment Rights Act 2025 changes and how to prioritise</a:t>
            </a:r>
          </a:p>
          <a:p>
            <a:r>
              <a:rPr lang="en-GB" sz="2400" dirty="0"/>
              <a:t>Other changes</a:t>
            </a:r>
          </a:p>
          <a:p>
            <a:r>
              <a:rPr lang="en-GB" sz="2400" dirty="0"/>
              <a:t>Removal of the unfair dismissal compensation cap </a:t>
            </a:r>
          </a:p>
          <a:p>
            <a:r>
              <a:rPr lang="en-GB" sz="2400" dirty="0"/>
              <a:t>Cases to look out for</a:t>
            </a:r>
          </a:p>
          <a:p>
            <a:r>
              <a:rPr lang="en-GB" sz="2400" dirty="0"/>
              <a:t>Employment Tribunal claim trends</a:t>
            </a:r>
          </a:p>
          <a:p>
            <a:r>
              <a:rPr lang="en-GB" sz="2400" dirty="0"/>
              <a:t>Our predictions for 2026</a:t>
            </a:r>
          </a:p>
          <a:p>
            <a:r>
              <a:rPr lang="en-GB" sz="2400" dirty="0"/>
              <a:t>Q&amp;A</a:t>
            </a:r>
          </a:p>
          <a:p>
            <a:pPr marL="0" indent="0">
              <a:buNone/>
            </a:pPr>
            <a:endParaRPr lang="en-US" sz="2400" b="1" dirty="0"/>
          </a:p>
        </p:txBody>
      </p:sp>
      <p:pic>
        <p:nvPicPr>
          <p:cNvPr id="5" name="Content Placeholder 6">
            <a:extLst>
              <a:ext uri="{FF2B5EF4-FFF2-40B4-BE49-F238E27FC236}">
                <a16:creationId xmlns:a16="http://schemas.microsoft.com/office/drawing/2014/main" id="{8C577B0D-B113-083B-60AE-09A3C6C97CB2}"/>
              </a:ext>
            </a:extLst>
          </p:cNvPr>
          <p:cNvPicPr>
            <a:picLocks noGrp="1" noChangeAspect="1"/>
          </p:cNvPicPr>
          <p:nvPr>
            <p:ph sz="quarter" idx="13"/>
          </p:nvPr>
        </p:nvPicPr>
        <p:blipFill>
          <a:blip r:embed="rId3"/>
          <a:stretch>
            <a:fillRect/>
          </a:stretch>
        </p:blipFill>
        <p:spPr>
          <a:xfrm>
            <a:off x="161924" y="0"/>
            <a:ext cx="5934075" cy="6223265"/>
          </a:xfrm>
          <a:prstGeom prst="rect">
            <a:avLst/>
          </a:prstGeom>
        </p:spPr>
      </p:pic>
    </p:spTree>
    <p:extLst>
      <p:ext uri="{BB962C8B-B14F-4D97-AF65-F5344CB8AC3E}">
        <p14:creationId xmlns:p14="http://schemas.microsoft.com/office/powerpoint/2010/main" val="3229938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64524-73B3-B346-F60C-192FAD0F6DA0}"/>
              </a:ext>
            </a:extLst>
          </p:cNvPr>
          <p:cNvSpPr>
            <a:spLocks noGrp="1"/>
          </p:cNvSpPr>
          <p:nvPr>
            <p:ph type="title"/>
          </p:nvPr>
        </p:nvSpPr>
        <p:spPr/>
        <p:txBody>
          <a:bodyPr/>
          <a:lstStyle/>
          <a:p>
            <a:r>
              <a:rPr lang="en-GB" dirty="0"/>
              <a:t>Employment tribunal trends</a:t>
            </a:r>
          </a:p>
        </p:txBody>
      </p:sp>
      <p:sp>
        <p:nvSpPr>
          <p:cNvPr id="3" name="Content Placeholder 2">
            <a:extLst>
              <a:ext uri="{FF2B5EF4-FFF2-40B4-BE49-F238E27FC236}">
                <a16:creationId xmlns:a16="http://schemas.microsoft.com/office/drawing/2014/main" id="{6B57D1ED-8A6B-E137-9091-EFFFB615CDB1}"/>
              </a:ext>
            </a:extLst>
          </p:cNvPr>
          <p:cNvSpPr>
            <a:spLocks noGrp="1"/>
          </p:cNvSpPr>
          <p:nvPr>
            <p:ph sz="quarter" idx="10"/>
          </p:nvPr>
        </p:nvSpPr>
        <p:spPr>
          <a:xfrm>
            <a:off x="838199" y="1459832"/>
            <a:ext cx="10729914" cy="4617117"/>
          </a:xfrm>
        </p:spPr>
        <p:txBody>
          <a:bodyPr/>
          <a:lstStyle/>
          <a:p>
            <a:r>
              <a:rPr lang="en-GB" dirty="0"/>
              <a:t>Q2 25/26 – 26,000 new Employment Tribunal claims</a:t>
            </a:r>
          </a:p>
          <a:p>
            <a:r>
              <a:rPr lang="en-GB" dirty="0"/>
              <a:t>Q2 25/26 – ET disposed of 10,000 claims</a:t>
            </a:r>
          </a:p>
          <a:p>
            <a:r>
              <a:rPr lang="en-GB" dirty="0"/>
              <a:t>Q2 25/26 – end of the quarter – 515,000 open claims</a:t>
            </a:r>
          </a:p>
          <a:p>
            <a:r>
              <a:rPr lang="en-GB" dirty="0"/>
              <a:t>Significant backlog in England &amp; Wales – less of an issue in Scotland for now…</a:t>
            </a:r>
          </a:p>
          <a:p>
            <a:r>
              <a:rPr lang="en-GB" dirty="0"/>
              <a:t>Significant increase in claims expected in 2027 and beyond:-</a:t>
            </a:r>
          </a:p>
          <a:p>
            <a:pPr lvl="1"/>
            <a:r>
              <a:rPr lang="en-GB" dirty="0"/>
              <a:t>ERA claims</a:t>
            </a:r>
          </a:p>
          <a:p>
            <a:pPr lvl="1"/>
            <a:r>
              <a:rPr lang="en-GB" dirty="0"/>
              <a:t>Time limit increase – 3 to 6 months</a:t>
            </a:r>
          </a:p>
          <a:p>
            <a:pPr lvl="1"/>
            <a:r>
              <a:rPr lang="en-GB" dirty="0"/>
              <a:t>Unfair dismissal qualifying service reduction – 2 years to 6 months</a:t>
            </a:r>
          </a:p>
          <a:p>
            <a:pPr lvl="1"/>
            <a:r>
              <a:rPr lang="en-GB" dirty="0"/>
              <a:t>Removal of unfair dismissal cap</a:t>
            </a:r>
          </a:p>
        </p:txBody>
      </p:sp>
    </p:spTree>
    <p:extLst>
      <p:ext uri="{BB962C8B-B14F-4D97-AF65-F5344CB8AC3E}">
        <p14:creationId xmlns:p14="http://schemas.microsoft.com/office/powerpoint/2010/main" val="2585080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0C488-63CF-619D-26B5-57DCFF5D7942}"/>
              </a:ext>
            </a:extLst>
          </p:cNvPr>
          <p:cNvSpPr>
            <a:spLocks noGrp="1"/>
          </p:cNvSpPr>
          <p:nvPr>
            <p:ph type="title"/>
          </p:nvPr>
        </p:nvSpPr>
        <p:spPr/>
        <p:txBody>
          <a:bodyPr/>
          <a:lstStyle/>
          <a:p>
            <a:r>
              <a:rPr lang="en-GB" dirty="0"/>
              <a:t>Predictions for 2026</a:t>
            </a:r>
          </a:p>
        </p:txBody>
      </p:sp>
      <p:sp>
        <p:nvSpPr>
          <p:cNvPr id="3" name="Content Placeholder 2">
            <a:extLst>
              <a:ext uri="{FF2B5EF4-FFF2-40B4-BE49-F238E27FC236}">
                <a16:creationId xmlns:a16="http://schemas.microsoft.com/office/drawing/2014/main" id="{56F1E2C0-BFEB-E96B-001D-7BD0ABF236D4}"/>
              </a:ext>
            </a:extLst>
          </p:cNvPr>
          <p:cNvSpPr>
            <a:spLocks noGrp="1"/>
          </p:cNvSpPr>
          <p:nvPr>
            <p:ph sz="quarter" idx="10"/>
          </p:nvPr>
        </p:nvSpPr>
        <p:spPr>
          <a:xfrm>
            <a:off x="838199" y="1536192"/>
            <a:ext cx="10729914" cy="4540757"/>
          </a:xfrm>
        </p:spPr>
        <p:txBody>
          <a:bodyPr/>
          <a:lstStyle/>
          <a:p>
            <a:r>
              <a:rPr lang="en-GB" dirty="0"/>
              <a:t>Push by Trade Unions to get greater recognition/possible increase in industrial action</a:t>
            </a:r>
          </a:p>
          <a:p>
            <a:r>
              <a:rPr lang="en-GB" dirty="0"/>
              <a:t>Cases relating to neurodivergence in the workplace and conflicting beliefs will continue to rise</a:t>
            </a:r>
          </a:p>
          <a:p>
            <a:r>
              <a:rPr lang="en-GB" dirty="0"/>
              <a:t>Employers will continue to encounter difficulties in dealing with the consequences of the FWS v The Scottish Ministers judgment</a:t>
            </a:r>
          </a:p>
          <a:p>
            <a:r>
              <a:rPr lang="en-GB" dirty="0"/>
              <a:t>Problems will start to surface in relation to changing terms and conditions of employment</a:t>
            </a:r>
          </a:p>
          <a:p>
            <a:r>
              <a:rPr lang="en-GB" dirty="0"/>
              <a:t>Tribunal claim numbers will continue to increase putting more pressure on the employment tribunal system</a:t>
            </a:r>
          </a:p>
        </p:txBody>
      </p:sp>
    </p:spTree>
    <p:extLst>
      <p:ext uri="{BB962C8B-B14F-4D97-AF65-F5344CB8AC3E}">
        <p14:creationId xmlns:p14="http://schemas.microsoft.com/office/powerpoint/2010/main" val="3607667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63953-BF7C-FFC1-04D3-915C668C2C17}"/>
              </a:ext>
            </a:extLst>
          </p:cNvPr>
          <p:cNvSpPr>
            <a:spLocks noGrp="1"/>
          </p:cNvSpPr>
          <p:nvPr>
            <p:ph type="title"/>
          </p:nvPr>
        </p:nvSpPr>
        <p:spPr>
          <a:xfrm>
            <a:off x="838199" y="365125"/>
            <a:ext cx="10729913" cy="1325563"/>
          </a:xfrm>
        </p:spPr>
        <p:txBody>
          <a:bodyPr anchor="ctr">
            <a:normAutofit/>
          </a:bodyPr>
          <a:lstStyle/>
          <a:p>
            <a:r>
              <a:rPr lang="en-GB" dirty="0"/>
              <a:t>Questions</a:t>
            </a:r>
          </a:p>
        </p:txBody>
      </p:sp>
      <p:pic>
        <p:nvPicPr>
          <p:cNvPr id="5" name="Content Placeholder 4" descr="Question mark boxes">
            <a:extLst>
              <a:ext uri="{FF2B5EF4-FFF2-40B4-BE49-F238E27FC236}">
                <a16:creationId xmlns:a16="http://schemas.microsoft.com/office/drawing/2014/main" id="{746C1296-32C9-073E-8DA6-72D6D2996AFC}"/>
              </a:ext>
            </a:extLst>
          </p:cNvPr>
          <p:cNvPicPr>
            <a:picLocks noGrp="1" noChangeAspect="1"/>
          </p:cNvPicPr>
          <p:nvPr>
            <p:ph sz="quarter" idx="10"/>
          </p:nvPr>
        </p:nvPicPr>
        <p:blipFill>
          <a:blip r:embed="rId3"/>
          <a:srcRect t="16288" r="1" b="16289"/>
          <a:stretch>
            <a:fillRect/>
          </a:stretch>
        </p:blipFill>
        <p:spPr>
          <a:xfrm>
            <a:off x="838199" y="2007554"/>
            <a:ext cx="10729914" cy="4069395"/>
          </a:xfrm>
          <a:prstGeom prst="rect">
            <a:avLst/>
          </a:prstGeom>
          <a:noFill/>
        </p:spPr>
      </p:pic>
    </p:spTree>
    <p:extLst>
      <p:ext uri="{BB962C8B-B14F-4D97-AF65-F5344CB8AC3E}">
        <p14:creationId xmlns:p14="http://schemas.microsoft.com/office/powerpoint/2010/main" val="2705970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3891E-1F5C-A70A-F56B-A47E51107EB8}"/>
            </a:ext>
          </a:extLst>
        </p:cNvPr>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F1AF460-D9C0-4C1A-2F6C-5B136CF42C1A}"/>
              </a:ext>
            </a:extLst>
          </p:cNvPr>
          <p:cNvSpPr>
            <a:spLocks noGrp="1"/>
          </p:cNvSpPr>
          <p:nvPr>
            <p:ph type="pic" sz="quarter" idx="10"/>
          </p:nvPr>
        </p:nvSpPr>
        <p:spPr>
          <a:xfrm>
            <a:off x="4902200" y="64008"/>
            <a:ext cx="7289800" cy="6858000"/>
          </a:xfrm>
        </p:spPr>
        <p:txBody>
          <a:bodyPr/>
          <a:lstStyle/>
          <a:p>
            <a:pPr marL="0" indent="0">
              <a:buNone/>
            </a:pPr>
            <a:endParaRPr lang="en-US" dirty="0"/>
          </a:p>
        </p:txBody>
      </p:sp>
      <p:sp>
        <p:nvSpPr>
          <p:cNvPr id="5" name="Text Placeholder 4">
            <a:extLst>
              <a:ext uri="{FF2B5EF4-FFF2-40B4-BE49-F238E27FC236}">
                <a16:creationId xmlns:a16="http://schemas.microsoft.com/office/drawing/2014/main" id="{AE37E9DF-5A6E-35D4-3671-DDB0F6CABF2F}"/>
              </a:ext>
            </a:extLst>
          </p:cNvPr>
          <p:cNvSpPr>
            <a:spLocks noGrp="1"/>
          </p:cNvSpPr>
          <p:nvPr>
            <p:ph type="body" sz="quarter" idx="11"/>
          </p:nvPr>
        </p:nvSpPr>
        <p:spPr>
          <a:xfrm>
            <a:off x="623888" y="2368296"/>
            <a:ext cx="3752330" cy="1736776"/>
          </a:xfrm>
        </p:spPr>
        <p:txBody>
          <a:bodyPr/>
          <a:lstStyle/>
          <a:p>
            <a:r>
              <a:rPr lang="en-US" sz="3600" dirty="0">
                <a:latin typeface="Aptos" panose="020B0004020202020204" pitchFamily="34" charset="0"/>
              </a:rPr>
              <a:t>What to expect in employment law in 2026</a:t>
            </a:r>
          </a:p>
        </p:txBody>
      </p:sp>
      <p:sp>
        <p:nvSpPr>
          <p:cNvPr id="6" name="Text Placeholder 5">
            <a:extLst>
              <a:ext uri="{FF2B5EF4-FFF2-40B4-BE49-F238E27FC236}">
                <a16:creationId xmlns:a16="http://schemas.microsoft.com/office/drawing/2014/main" id="{3D5F8C34-02AD-7628-9FFA-97F147C94CA9}"/>
              </a:ext>
            </a:extLst>
          </p:cNvPr>
          <p:cNvSpPr>
            <a:spLocks noGrp="1"/>
          </p:cNvSpPr>
          <p:nvPr>
            <p:ph type="body" sz="quarter" idx="12"/>
          </p:nvPr>
        </p:nvSpPr>
        <p:spPr>
          <a:xfrm>
            <a:off x="623888" y="4785360"/>
            <a:ext cx="3752330" cy="1152204"/>
          </a:xfrm>
        </p:spPr>
        <p:txBody>
          <a:bodyPr/>
          <a:lstStyle/>
          <a:p>
            <a:r>
              <a:rPr lang="en-US" dirty="0"/>
              <a:t>MFMac Employment Team</a:t>
            </a:r>
          </a:p>
        </p:txBody>
      </p:sp>
      <p:sp>
        <p:nvSpPr>
          <p:cNvPr id="7" name="Text Placeholder 6">
            <a:extLst>
              <a:ext uri="{FF2B5EF4-FFF2-40B4-BE49-F238E27FC236}">
                <a16:creationId xmlns:a16="http://schemas.microsoft.com/office/drawing/2014/main" id="{95ADBB83-BA4D-01A9-57F5-F4B2E7361913}"/>
              </a:ext>
            </a:extLst>
          </p:cNvPr>
          <p:cNvSpPr>
            <a:spLocks noGrp="1"/>
          </p:cNvSpPr>
          <p:nvPr>
            <p:ph type="body" sz="quarter" idx="13"/>
          </p:nvPr>
        </p:nvSpPr>
        <p:spPr/>
        <p:txBody>
          <a:bodyPr/>
          <a:lstStyle/>
          <a:p>
            <a:r>
              <a:rPr lang="en-US" dirty="0"/>
              <a:t>15 January 2026</a:t>
            </a:r>
          </a:p>
        </p:txBody>
      </p:sp>
    </p:spTree>
    <p:extLst>
      <p:ext uri="{BB962C8B-B14F-4D97-AF65-F5344CB8AC3E}">
        <p14:creationId xmlns:p14="http://schemas.microsoft.com/office/powerpoint/2010/main" val="4278594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677BE-A9B6-473B-1DD5-F7E15CFA76D0}"/>
              </a:ext>
            </a:extLst>
          </p:cNvPr>
          <p:cNvSpPr>
            <a:spLocks noGrp="1"/>
          </p:cNvSpPr>
          <p:nvPr>
            <p:ph type="title"/>
          </p:nvPr>
        </p:nvSpPr>
        <p:spPr/>
        <p:txBody>
          <a:bodyPr/>
          <a:lstStyle/>
          <a:p>
            <a:r>
              <a:rPr lang="en-GB" dirty="0"/>
              <a:t>Implementation timetable</a:t>
            </a:r>
          </a:p>
        </p:txBody>
      </p:sp>
      <p:graphicFrame>
        <p:nvGraphicFramePr>
          <p:cNvPr id="4" name="Content Placeholder 3">
            <a:extLst>
              <a:ext uri="{FF2B5EF4-FFF2-40B4-BE49-F238E27FC236}">
                <a16:creationId xmlns:a16="http://schemas.microsoft.com/office/drawing/2014/main" id="{CC2095EB-791D-3510-E22A-FA03D0FF4672}"/>
              </a:ext>
            </a:extLst>
          </p:cNvPr>
          <p:cNvGraphicFramePr>
            <a:graphicFrameLocks noGrp="1"/>
          </p:cNvGraphicFramePr>
          <p:nvPr>
            <p:ph sz="quarter" idx="10"/>
          </p:nvPr>
        </p:nvGraphicFramePr>
        <p:xfrm>
          <a:off x="838199" y="2258568"/>
          <a:ext cx="10729912" cy="1913228"/>
        </p:xfrm>
        <a:graphic>
          <a:graphicData uri="http://schemas.openxmlformats.org/drawingml/2006/table">
            <a:tbl>
              <a:tblPr firstRow="1" bandRow="1">
                <a:tableStyleId>{7DF18680-E054-41AD-8BC1-D1AEF772440D}</a:tableStyleId>
              </a:tblPr>
              <a:tblGrid>
                <a:gridCol w="2599944">
                  <a:extLst>
                    <a:ext uri="{9D8B030D-6E8A-4147-A177-3AD203B41FA5}">
                      <a16:colId xmlns:a16="http://schemas.microsoft.com/office/drawing/2014/main" val="861987671"/>
                    </a:ext>
                  </a:extLst>
                </a:gridCol>
                <a:gridCol w="8129968">
                  <a:extLst>
                    <a:ext uri="{9D8B030D-6E8A-4147-A177-3AD203B41FA5}">
                      <a16:colId xmlns:a16="http://schemas.microsoft.com/office/drawing/2014/main" val="867034186"/>
                    </a:ext>
                  </a:extLst>
                </a:gridCol>
              </a:tblGrid>
              <a:tr h="0">
                <a:tc>
                  <a:txBody>
                    <a:bodyPr/>
                    <a:lstStyle/>
                    <a:p>
                      <a:r>
                        <a:rPr lang="en-GB" dirty="0"/>
                        <a:t>Date</a:t>
                      </a:r>
                    </a:p>
                  </a:txBody>
                  <a:tcPr/>
                </a:tc>
                <a:tc>
                  <a:txBody>
                    <a:bodyPr/>
                    <a:lstStyle/>
                    <a:p>
                      <a:r>
                        <a:rPr lang="en-GB" dirty="0"/>
                        <a:t>Action</a:t>
                      </a:r>
                    </a:p>
                  </a:txBody>
                  <a:tcPr/>
                </a:tc>
                <a:extLst>
                  <a:ext uri="{0D108BD9-81ED-4DB2-BD59-A6C34878D82A}">
                    <a16:rowId xmlns:a16="http://schemas.microsoft.com/office/drawing/2014/main" val="1010486823"/>
                  </a:ext>
                </a:extLst>
              </a:tr>
              <a:tr h="1547468">
                <a:tc>
                  <a:txBody>
                    <a:bodyPr/>
                    <a:lstStyle/>
                    <a:p>
                      <a:r>
                        <a:rPr lang="en-GB" dirty="0"/>
                        <a:t>On Royal Assent or shortly thereafter</a:t>
                      </a:r>
                    </a:p>
                  </a:txBody>
                  <a:tcPr/>
                </a:tc>
                <a:tc>
                  <a:txBody>
                    <a:bodyPr/>
                    <a:lstStyle/>
                    <a:p>
                      <a:pPr marL="285750" indent="-285750">
                        <a:buFont typeface="Arial" panose="020B0604020202020204" pitchFamily="34" charset="0"/>
                        <a:buChar char="•"/>
                      </a:pPr>
                      <a:r>
                        <a:rPr lang="en-GB" dirty="0"/>
                        <a:t>Repeal of the Strikes (Minimum Service Levels) Act 2023</a:t>
                      </a:r>
                    </a:p>
                    <a:p>
                      <a:pPr marL="285750" indent="-285750">
                        <a:buFont typeface="Arial" panose="020B0604020202020204" pitchFamily="34" charset="0"/>
                        <a:buChar char="•"/>
                      </a:pPr>
                      <a:r>
                        <a:rPr lang="en-GB" dirty="0"/>
                        <a:t>Repeal of most of the Trade Union Act 2016 (some provisions will be repealed later via a commencement order)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Simplifying industrial action notices and industrial action ballot notices</a:t>
                      </a:r>
                    </a:p>
                    <a:p>
                      <a:pPr marL="285750" indent="-285750">
                        <a:buFont typeface="Arial" panose="020B0604020202020204" pitchFamily="34" charset="0"/>
                        <a:buChar char="•"/>
                      </a:pPr>
                      <a:r>
                        <a:rPr lang="en-GB" dirty="0"/>
                        <a:t>Enhanced protection against dismissal for taking industrial action</a:t>
                      </a:r>
                    </a:p>
                  </a:txBody>
                  <a:tcPr/>
                </a:tc>
                <a:extLst>
                  <a:ext uri="{0D108BD9-81ED-4DB2-BD59-A6C34878D82A}">
                    <a16:rowId xmlns:a16="http://schemas.microsoft.com/office/drawing/2014/main" val="4107426028"/>
                  </a:ext>
                </a:extLst>
              </a:tr>
            </a:tbl>
          </a:graphicData>
        </a:graphic>
      </p:graphicFrame>
    </p:spTree>
    <p:extLst>
      <p:ext uri="{BB962C8B-B14F-4D97-AF65-F5344CB8AC3E}">
        <p14:creationId xmlns:p14="http://schemas.microsoft.com/office/powerpoint/2010/main" val="2650659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7A77D-3DEC-2C48-5855-449D59F5457E}"/>
              </a:ext>
            </a:extLst>
          </p:cNvPr>
          <p:cNvSpPr>
            <a:spLocks noGrp="1"/>
          </p:cNvSpPr>
          <p:nvPr>
            <p:ph type="title"/>
          </p:nvPr>
        </p:nvSpPr>
        <p:spPr/>
        <p:txBody>
          <a:bodyPr/>
          <a:lstStyle/>
          <a:p>
            <a:r>
              <a:rPr lang="en-GB" dirty="0"/>
              <a:t>Key changes</a:t>
            </a:r>
          </a:p>
        </p:txBody>
      </p:sp>
      <p:sp>
        <p:nvSpPr>
          <p:cNvPr id="3" name="Content Placeholder 2">
            <a:extLst>
              <a:ext uri="{FF2B5EF4-FFF2-40B4-BE49-F238E27FC236}">
                <a16:creationId xmlns:a16="http://schemas.microsoft.com/office/drawing/2014/main" id="{663264ED-8860-1558-C5C5-D07F797D97E5}"/>
              </a:ext>
            </a:extLst>
          </p:cNvPr>
          <p:cNvSpPr>
            <a:spLocks noGrp="1"/>
          </p:cNvSpPr>
          <p:nvPr>
            <p:ph sz="quarter" idx="10"/>
          </p:nvPr>
        </p:nvSpPr>
        <p:spPr>
          <a:xfrm>
            <a:off x="838199" y="1426464"/>
            <a:ext cx="10729914" cy="4846320"/>
          </a:xfrm>
        </p:spPr>
        <p:txBody>
          <a:bodyPr/>
          <a:lstStyle/>
          <a:p>
            <a:pPr marL="0" indent="0">
              <a:buNone/>
            </a:pPr>
            <a:r>
              <a:rPr lang="en-GB" b="1" dirty="0"/>
              <a:t>Enhanced industrial action and TU rights (February 2026)</a:t>
            </a:r>
          </a:p>
          <a:p>
            <a:r>
              <a:rPr lang="en-GB" dirty="0"/>
              <a:t>Protection from unfair dismissal for taking industrial action becomes automatically unfair</a:t>
            </a:r>
          </a:p>
          <a:p>
            <a:r>
              <a:rPr lang="en-GB" dirty="0"/>
              <a:t>Time needed to give notice of industrial action will reduce from 14 to 10 days</a:t>
            </a:r>
          </a:p>
          <a:p>
            <a:r>
              <a:rPr lang="en-GB" dirty="0"/>
              <a:t>Picket supervisors will no longer be required</a:t>
            </a:r>
          </a:p>
          <a:p>
            <a:r>
              <a:rPr lang="en-GB" dirty="0"/>
              <a:t>Industrial action mandates will last for 12 months instead of 6</a:t>
            </a:r>
          </a:p>
          <a:p>
            <a:r>
              <a:rPr lang="en-GB" dirty="0"/>
              <a:t>Industrial action and ballot notices will be simplified</a:t>
            </a:r>
          </a:p>
          <a:p>
            <a:r>
              <a:rPr lang="en-GB" dirty="0"/>
              <a:t>Political fund rules will change</a:t>
            </a:r>
          </a:p>
        </p:txBody>
      </p:sp>
    </p:spTree>
    <p:extLst>
      <p:ext uri="{BB962C8B-B14F-4D97-AF65-F5344CB8AC3E}">
        <p14:creationId xmlns:p14="http://schemas.microsoft.com/office/powerpoint/2010/main" val="4185445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F08F4-8CBD-8C9B-0715-4F9FD4740BA2}"/>
              </a:ext>
            </a:extLst>
          </p:cNvPr>
          <p:cNvSpPr>
            <a:spLocks noGrp="1"/>
          </p:cNvSpPr>
          <p:nvPr>
            <p:ph type="title"/>
          </p:nvPr>
        </p:nvSpPr>
        <p:spPr/>
        <p:txBody>
          <a:bodyPr/>
          <a:lstStyle/>
          <a:p>
            <a:r>
              <a:rPr lang="en-GB" dirty="0"/>
              <a:t>Implementation timetable</a:t>
            </a:r>
          </a:p>
        </p:txBody>
      </p:sp>
      <p:graphicFrame>
        <p:nvGraphicFramePr>
          <p:cNvPr id="4" name="Content Placeholder 3">
            <a:extLst>
              <a:ext uri="{FF2B5EF4-FFF2-40B4-BE49-F238E27FC236}">
                <a16:creationId xmlns:a16="http://schemas.microsoft.com/office/drawing/2014/main" id="{CDD841BA-9593-8053-1180-B508645C21E4}"/>
              </a:ext>
            </a:extLst>
          </p:cNvPr>
          <p:cNvGraphicFramePr>
            <a:graphicFrameLocks noGrp="1"/>
          </p:cNvGraphicFramePr>
          <p:nvPr>
            <p:ph sz="quarter" idx="10"/>
            <p:extLst>
              <p:ext uri="{D42A27DB-BD31-4B8C-83A1-F6EECF244321}">
                <p14:modId xmlns:p14="http://schemas.microsoft.com/office/powerpoint/2010/main" val="1613277938"/>
              </p:ext>
            </p:extLst>
          </p:nvPr>
        </p:nvGraphicFramePr>
        <p:xfrm>
          <a:off x="838200" y="2262188"/>
          <a:ext cx="10729912" cy="2926080"/>
        </p:xfrm>
        <a:graphic>
          <a:graphicData uri="http://schemas.openxmlformats.org/drawingml/2006/table">
            <a:tbl>
              <a:tblPr firstRow="1" bandRow="1">
                <a:tableStyleId>{7DF18680-E054-41AD-8BC1-D1AEF772440D}</a:tableStyleId>
              </a:tblPr>
              <a:tblGrid>
                <a:gridCol w="2531533">
                  <a:extLst>
                    <a:ext uri="{9D8B030D-6E8A-4147-A177-3AD203B41FA5}">
                      <a16:colId xmlns:a16="http://schemas.microsoft.com/office/drawing/2014/main" val="198672369"/>
                    </a:ext>
                  </a:extLst>
                </a:gridCol>
                <a:gridCol w="8198379">
                  <a:extLst>
                    <a:ext uri="{9D8B030D-6E8A-4147-A177-3AD203B41FA5}">
                      <a16:colId xmlns:a16="http://schemas.microsoft.com/office/drawing/2014/main" val="2527203345"/>
                    </a:ext>
                  </a:extLst>
                </a:gridCol>
              </a:tblGrid>
              <a:tr h="0">
                <a:tc>
                  <a:txBody>
                    <a:bodyPr/>
                    <a:lstStyle/>
                    <a:p>
                      <a:r>
                        <a:rPr lang="en-GB" dirty="0"/>
                        <a:t>Date</a:t>
                      </a:r>
                    </a:p>
                  </a:txBody>
                  <a:tcPr/>
                </a:tc>
                <a:tc>
                  <a:txBody>
                    <a:bodyPr/>
                    <a:lstStyle/>
                    <a:p>
                      <a:r>
                        <a:rPr lang="en-GB" dirty="0"/>
                        <a:t>Action</a:t>
                      </a:r>
                    </a:p>
                  </a:txBody>
                  <a:tcPr/>
                </a:tc>
                <a:extLst>
                  <a:ext uri="{0D108BD9-81ED-4DB2-BD59-A6C34878D82A}">
                    <a16:rowId xmlns:a16="http://schemas.microsoft.com/office/drawing/2014/main" val="1498894450"/>
                  </a:ext>
                </a:extLst>
              </a:tr>
              <a:tr h="370840">
                <a:tc>
                  <a:txBody>
                    <a:bodyPr/>
                    <a:lstStyle/>
                    <a:p>
                      <a:r>
                        <a:rPr lang="en-GB" dirty="0"/>
                        <a:t>April 2026</a:t>
                      </a:r>
                    </a:p>
                  </a:txBody>
                  <a:tcPr/>
                </a:tc>
                <a:tc>
                  <a:txBody>
                    <a:bodyPr/>
                    <a:lstStyle/>
                    <a:p>
                      <a:pPr marL="285750" indent="-285750">
                        <a:buFont typeface="Arial" panose="020B0604020202020204" pitchFamily="34" charset="0"/>
                        <a:buChar char="•"/>
                      </a:pPr>
                      <a:r>
                        <a:rPr lang="en-GB" dirty="0"/>
                        <a:t>Increase in maximum period of collective redundancy protective award</a:t>
                      </a:r>
                    </a:p>
                    <a:p>
                      <a:pPr marL="285750" indent="-285750">
                        <a:buFont typeface="Arial" panose="020B0604020202020204" pitchFamily="34" charset="0"/>
                        <a:buChar char="•"/>
                      </a:pPr>
                      <a:r>
                        <a:rPr lang="en-GB" dirty="0"/>
                        <a:t>Day 1 rights to paternity leave and unpaid parental leave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Removal of the lower earnings limit and waiting period for SSP</a:t>
                      </a:r>
                    </a:p>
                    <a:p>
                      <a:pPr marL="285750" indent="-285750">
                        <a:buFont typeface="Arial" panose="020B0604020202020204" pitchFamily="34" charset="0"/>
                        <a:buChar char="•"/>
                      </a:pPr>
                      <a:r>
                        <a:rPr lang="en-GB" dirty="0"/>
                        <a:t>Establishment of the Fair Work Agency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Whistleblowing protections</a:t>
                      </a:r>
                    </a:p>
                    <a:p>
                      <a:pPr marL="285750" indent="-285750">
                        <a:buFont typeface="Arial" panose="020B0604020202020204" pitchFamily="34" charset="0"/>
                        <a:buChar char="•"/>
                      </a:pPr>
                      <a:r>
                        <a:rPr lang="en-GB" dirty="0"/>
                        <a:t>Simplifying TU recognition process</a:t>
                      </a:r>
                    </a:p>
                    <a:p>
                      <a:pPr marL="285750" indent="-285750">
                        <a:buFont typeface="Arial" panose="020B0604020202020204" pitchFamily="34" charset="0"/>
                        <a:buChar char="•"/>
                      </a:pPr>
                      <a:r>
                        <a:rPr lang="en-GB" dirty="0"/>
                        <a:t>Electronic and workplace balloting</a:t>
                      </a:r>
                    </a:p>
                    <a:p>
                      <a:pPr marL="285750" indent="-285750">
                        <a:buFont typeface="Arial" panose="020B0604020202020204" pitchFamily="34" charset="0"/>
                        <a:buChar char="•"/>
                      </a:pPr>
                      <a:r>
                        <a:rPr lang="en-GB" dirty="0"/>
                        <a:t>Equality action plans (gender pay gap and menopause) introduced on a voluntary basis</a:t>
                      </a:r>
                    </a:p>
                  </a:txBody>
                  <a:tcPr/>
                </a:tc>
                <a:extLst>
                  <a:ext uri="{0D108BD9-81ED-4DB2-BD59-A6C34878D82A}">
                    <a16:rowId xmlns:a16="http://schemas.microsoft.com/office/drawing/2014/main" val="4197666925"/>
                  </a:ext>
                </a:extLst>
              </a:tr>
            </a:tbl>
          </a:graphicData>
        </a:graphic>
      </p:graphicFrame>
    </p:spTree>
    <p:extLst>
      <p:ext uri="{BB962C8B-B14F-4D97-AF65-F5344CB8AC3E}">
        <p14:creationId xmlns:p14="http://schemas.microsoft.com/office/powerpoint/2010/main" val="3804864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6C0C-FD0D-4668-951C-B24FF4D9B669}"/>
              </a:ext>
            </a:extLst>
          </p:cNvPr>
          <p:cNvSpPr>
            <a:spLocks noGrp="1"/>
          </p:cNvSpPr>
          <p:nvPr>
            <p:ph type="title"/>
          </p:nvPr>
        </p:nvSpPr>
        <p:spPr/>
        <p:txBody>
          <a:bodyPr/>
          <a:lstStyle/>
          <a:p>
            <a:r>
              <a:rPr lang="en-GB" dirty="0"/>
              <a:t>Key changes</a:t>
            </a:r>
          </a:p>
        </p:txBody>
      </p:sp>
      <p:sp>
        <p:nvSpPr>
          <p:cNvPr id="3" name="Content Placeholder 2">
            <a:extLst>
              <a:ext uri="{FF2B5EF4-FFF2-40B4-BE49-F238E27FC236}">
                <a16:creationId xmlns:a16="http://schemas.microsoft.com/office/drawing/2014/main" id="{1F445D72-3B80-D35F-3143-DD2A2AE7F044}"/>
              </a:ext>
            </a:extLst>
          </p:cNvPr>
          <p:cNvSpPr>
            <a:spLocks noGrp="1"/>
          </p:cNvSpPr>
          <p:nvPr>
            <p:ph sz="quarter" idx="10"/>
          </p:nvPr>
        </p:nvSpPr>
        <p:spPr>
          <a:xfrm>
            <a:off x="838199" y="1443789"/>
            <a:ext cx="10729914" cy="4860757"/>
          </a:xfrm>
        </p:spPr>
        <p:txBody>
          <a:bodyPr/>
          <a:lstStyle/>
          <a:p>
            <a:pPr marL="0" indent="0">
              <a:buNone/>
            </a:pPr>
            <a:r>
              <a:rPr lang="en-GB" b="1" dirty="0"/>
              <a:t>Redundancy and consultation (April 2026)</a:t>
            </a:r>
          </a:p>
          <a:p>
            <a:r>
              <a:rPr lang="en-GB" dirty="0"/>
              <a:t>Maximum collective redundancy protective award doubles to 180 days’ pay per employee</a:t>
            </a:r>
            <a:endParaRPr lang="en-GB" b="1" dirty="0"/>
          </a:p>
          <a:p>
            <a:pPr marL="0" indent="0">
              <a:buNone/>
            </a:pPr>
            <a:r>
              <a:rPr lang="en-GB" b="1" dirty="0"/>
              <a:t>Family leave and Statutory Sick Pay (April 2026)</a:t>
            </a:r>
          </a:p>
          <a:p>
            <a:r>
              <a:rPr lang="en-GB" dirty="0"/>
              <a:t>Paternity and unpaid parental leave entitlement begins on day 1 of employment</a:t>
            </a:r>
          </a:p>
          <a:p>
            <a:r>
              <a:rPr lang="en-GB" dirty="0"/>
              <a:t>Statutory sick pay entitlement begins on day 1 of employment, and the lower earnings limit no longer applies extending eligibility to all employees</a:t>
            </a:r>
          </a:p>
        </p:txBody>
      </p:sp>
    </p:spTree>
    <p:extLst>
      <p:ext uri="{BB962C8B-B14F-4D97-AF65-F5344CB8AC3E}">
        <p14:creationId xmlns:p14="http://schemas.microsoft.com/office/powerpoint/2010/main" val="2252305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D7F2-1A9C-9390-E508-A91B7030BC15}"/>
              </a:ext>
            </a:extLst>
          </p:cNvPr>
          <p:cNvSpPr>
            <a:spLocks noGrp="1"/>
          </p:cNvSpPr>
          <p:nvPr>
            <p:ph type="title"/>
          </p:nvPr>
        </p:nvSpPr>
        <p:spPr/>
        <p:txBody>
          <a:bodyPr/>
          <a:lstStyle/>
          <a:p>
            <a:r>
              <a:rPr lang="en-GB" dirty="0"/>
              <a:t>Key changes</a:t>
            </a:r>
          </a:p>
        </p:txBody>
      </p:sp>
      <p:sp>
        <p:nvSpPr>
          <p:cNvPr id="3" name="Content Placeholder 2">
            <a:extLst>
              <a:ext uri="{FF2B5EF4-FFF2-40B4-BE49-F238E27FC236}">
                <a16:creationId xmlns:a16="http://schemas.microsoft.com/office/drawing/2014/main" id="{371A1B27-E96B-A531-C6E0-4514DEA24C8C}"/>
              </a:ext>
            </a:extLst>
          </p:cNvPr>
          <p:cNvSpPr>
            <a:spLocks noGrp="1"/>
          </p:cNvSpPr>
          <p:nvPr>
            <p:ph sz="quarter" idx="10"/>
          </p:nvPr>
        </p:nvSpPr>
        <p:spPr>
          <a:xfrm>
            <a:off x="838199" y="1572126"/>
            <a:ext cx="10729914" cy="4267200"/>
          </a:xfrm>
        </p:spPr>
        <p:txBody>
          <a:bodyPr/>
          <a:lstStyle/>
          <a:p>
            <a:pPr marL="0" indent="0">
              <a:buNone/>
            </a:pPr>
            <a:r>
              <a:rPr lang="en-GB" b="1" dirty="0"/>
              <a:t>Fair work agency (April 2026)</a:t>
            </a:r>
          </a:p>
          <a:p>
            <a:r>
              <a:rPr lang="en-GB" dirty="0"/>
              <a:t>Fair Work Agency will be created, to be headed up by Matthew Taylor</a:t>
            </a:r>
          </a:p>
          <a:p>
            <a:r>
              <a:rPr lang="en-GB" dirty="0"/>
              <a:t>FWA expected to crackdown on failure to pay NMW and holiday pay</a:t>
            </a:r>
          </a:p>
          <a:p>
            <a:r>
              <a:rPr lang="en-GB" dirty="0"/>
              <a:t>Use of umbrella companies to facilitate tax avoidance schemes is expected to be another area of FWA focus</a:t>
            </a:r>
          </a:p>
          <a:p>
            <a:r>
              <a:rPr lang="en-GB" dirty="0"/>
              <a:t>Will take some time to set up and breadth of powers set to expand over the coming years</a:t>
            </a:r>
          </a:p>
          <a:p>
            <a:endParaRPr lang="en-GB" dirty="0"/>
          </a:p>
        </p:txBody>
      </p:sp>
    </p:spTree>
    <p:extLst>
      <p:ext uri="{BB962C8B-B14F-4D97-AF65-F5344CB8AC3E}">
        <p14:creationId xmlns:p14="http://schemas.microsoft.com/office/powerpoint/2010/main" val="2627454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67FB-AD5D-5694-C230-32CFCE104CB4}"/>
              </a:ext>
            </a:extLst>
          </p:cNvPr>
          <p:cNvSpPr>
            <a:spLocks noGrp="1"/>
          </p:cNvSpPr>
          <p:nvPr>
            <p:ph type="title"/>
          </p:nvPr>
        </p:nvSpPr>
        <p:spPr/>
        <p:txBody>
          <a:bodyPr/>
          <a:lstStyle/>
          <a:p>
            <a:r>
              <a:rPr lang="en-GB" dirty="0"/>
              <a:t>Key changes</a:t>
            </a:r>
          </a:p>
        </p:txBody>
      </p:sp>
      <p:sp>
        <p:nvSpPr>
          <p:cNvPr id="3" name="Content Placeholder 2">
            <a:extLst>
              <a:ext uri="{FF2B5EF4-FFF2-40B4-BE49-F238E27FC236}">
                <a16:creationId xmlns:a16="http://schemas.microsoft.com/office/drawing/2014/main" id="{7B4E11EC-C959-68BB-C14D-8D72D10E3192}"/>
              </a:ext>
            </a:extLst>
          </p:cNvPr>
          <p:cNvSpPr>
            <a:spLocks noGrp="1"/>
          </p:cNvSpPr>
          <p:nvPr>
            <p:ph sz="quarter" idx="10"/>
          </p:nvPr>
        </p:nvSpPr>
        <p:spPr>
          <a:xfrm>
            <a:off x="838199" y="1554480"/>
            <a:ext cx="10729914" cy="4522469"/>
          </a:xfrm>
        </p:spPr>
        <p:txBody>
          <a:bodyPr/>
          <a:lstStyle/>
          <a:p>
            <a:pPr marL="0" indent="0">
              <a:buNone/>
            </a:pPr>
            <a:r>
              <a:rPr lang="en-GB" b="1" dirty="0"/>
              <a:t>Whistleblowing protection (April 2026)</a:t>
            </a:r>
          </a:p>
          <a:p>
            <a:r>
              <a:rPr lang="en-GB" dirty="0"/>
              <a:t>Sexual harassment disclosures will be explicitly protected as a qualifying disclosure for whistleblowing purposes</a:t>
            </a:r>
            <a:endParaRPr lang="en-GB" b="1" dirty="0"/>
          </a:p>
          <a:p>
            <a:pPr marL="0" indent="0">
              <a:buNone/>
            </a:pPr>
            <a:r>
              <a:rPr lang="en-GB" b="1" dirty="0"/>
              <a:t>Trade union activities (April 2026)</a:t>
            </a:r>
          </a:p>
          <a:p>
            <a:r>
              <a:rPr lang="en-GB" dirty="0"/>
              <a:t>Simplifying TU recognition </a:t>
            </a:r>
          </a:p>
          <a:p>
            <a:r>
              <a:rPr lang="en-GB" dirty="0"/>
              <a:t>Allowing TU members to vote electronically</a:t>
            </a:r>
          </a:p>
          <a:p>
            <a:r>
              <a:rPr lang="en-GB" b="1" dirty="0"/>
              <a:t>Equality action plans (April 2026)</a:t>
            </a:r>
          </a:p>
          <a:p>
            <a:r>
              <a:rPr lang="en-GB" dirty="0"/>
              <a:t>Voluntary only at this stage</a:t>
            </a:r>
          </a:p>
          <a:p>
            <a:endParaRPr lang="en-GB" dirty="0"/>
          </a:p>
        </p:txBody>
      </p:sp>
    </p:spTree>
    <p:extLst>
      <p:ext uri="{BB962C8B-B14F-4D97-AF65-F5344CB8AC3E}">
        <p14:creationId xmlns:p14="http://schemas.microsoft.com/office/powerpoint/2010/main" val="3857922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C4714-D5CB-802F-7FD6-C4250D9778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DA18A4-16CB-AD76-49E4-127707B42368}"/>
              </a:ext>
            </a:extLst>
          </p:cNvPr>
          <p:cNvSpPr>
            <a:spLocks noGrp="1"/>
          </p:cNvSpPr>
          <p:nvPr>
            <p:ph type="title"/>
          </p:nvPr>
        </p:nvSpPr>
        <p:spPr/>
        <p:txBody>
          <a:bodyPr/>
          <a:lstStyle/>
          <a:p>
            <a:r>
              <a:rPr lang="en-GB" dirty="0"/>
              <a:t>Other changes - April</a:t>
            </a:r>
          </a:p>
        </p:txBody>
      </p:sp>
      <p:sp>
        <p:nvSpPr>
          <p:cNvPr id="3" name="Content Placeholder 2">
            <a:extLst>
              <a:ext uri="{FF2B5EF4-FFF2-40B4-BE49-F238E27FC236}">
                <a16:creationId xmlns:a16="http://schemas.microsoft.com/office/drawing/2014/main" id="{6BFB878F-2854-366D-1E17-BFD7F69FBD3F}"/>
              </a:ext>
            </a:extLst>
          </p:cNvPr>
          <p:cNvSpPr>
            <a:spLocks noGrp="1"/>
          </p:cNvSpPr>
          <p:nvPr>
            <p:ph sz="quarter" idx="10"/>
          </p:nvPr>
        </p:nvSpPr>
        <p:spPr>
          <a:xfrm>
            <a:off x="838199" y="2191407"/>
            <a:ext cx="10729914" cy="3885542"/>
          </a:xfrm>
        </p:spPr>
        <p:txBody>
          <a:bodyPr/>
          <a:lstStyle/>
          <a:p>
            <a:r>
              <a:rPr lang="en-GB" sz="3200" dirty="0"/>
              <a:t>National minimum/living wage increases</a:t>
            </a:r>
          </a:p>
          <a:p>
            <a:r>
              <a:rPr lang="en-GB" sz="3200" dirty="0"/>
              <a:t>Statutory benefits increase</a:t>
            </a:r>
          </a:p>
          <a:p>
            <a:r>
              <a:rPr lang="en-GB" sz="3200" dirty="0"/>
              <a:t>Employment Tribunal award increases</a:t>
            </a:r>
          </a:p>
          <a:p>
            <a:r>
              <a:rPr lang="en-GB" sz="3200" dirty="0"/>
              <a:t>Vento bands increase</a:t>
            </a:r>
          </a:p>
        </p:txBody>
      </p:sp>
    </p:spTree>
    <p:extLst>
      <p:ext uri="{BB962C8B-B14F-4D97-AF65-F5344CB8AC3E}">
        <p14:creationId xmlns:p14="http://schemas.microsoft.com/office/powerpoint/2010/main" val="939689120"/>
      </p:ext>
    </p:extLst>
  </p:cSld>
  <p:clrMapOvr>
    <a:masterClrMapping/>
  </p:clrMapOvr>
</p:sld>
</file>

<file path=ppt/theme/theme1.xml><?xml version="1.0" encoding="utf-8"?>
<a:theme xmlns:a="http://schemas.openxmlformats.org/drawingml/2006/main" name="MFMAC MAST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k.potx" id="{10067754-AE83-4649-9550-F9467A63B877}" vid="{F48A8811-550F-4555-A734-EF88DCEC28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roperties xmlns="http://www.imanage.com/work/xmlschema">
  <documentid>LEGAL!104091940.2</documentid>
  <senderid>CMM1</senderid>
  <senderemail>CARRIE.MITCHELL@MFMAC.COM</senderemail>
  <lastmodified>2025-12-30T13:11:00.0000000+00:00</lastmodified>
  <database>LEGAL</database>
</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E3A6EFF696A445A1A2E154D1CCE93B" ma:contentTypeVersion="19" ma:contentTypeDescription="Create a new document." ma:contentTypeScope="" ma:versionID="75288c1f3316655d5f32615da958807d">
  <xsd:schema xmlns:xsd="http://www.w3.org/2001/XMLSchema" xmlns:xs="http://www.w3.org/2001/XMLSchema" xmlns:p="http://schemas.microsoft.com/office/2006/metadata/properties" xmlns:ns2="cf4564d6-5e35-4ccb-96ff-aa9679f86db9" xmlns:ns3="b603c9cc-c9aa-4339-b52a-920b12197bb5" targetNamespace="http://schemas.microsoft.com/office/2006/metadata/properties" ma:root="true" ma:fieldsID="ed89c34d91de5a09a7ee9f47dd9ed975" ns2:_="" ns3:_="">
    <xsd:import namespace="cf4564d6-5e35-4ccb-96ff-aa9679f86db9"/>
    <xsd:import namespace="b603c9cc-c9aa-4339-b52a-920b12197bb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Item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4564d6-5e35-4ccb-96ff-aa9679f86d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87410f-4ef4-46f5-96ee-c749bdca071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Items" ma:index="26" nillable="true" ma:displayName="Items" ma:format="Dropdown" ma:internalName="Items"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b603c9cc-c9aa-4339-b52a-920b12197bb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3587314-03ac-4636-b955-628c09e37f4e}" ma:internalName="TaxCatchAll" ma:showField="CatchAllData" ma:web="b603c9cc-c9aa-4339-b52a-920b12197b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cf4564d6-5e35-4ccb-96ff-aa9679f86db9">
      <Terms xmlns="http://schemas.microsoft.com/office/infopath/2007/PartnerControls"/>
    </lcf76f155ced4ddcb4097134ff3c332f>
    <TaxCatchAll xmlns="b603c9cc-c9aa-4339-b52a-920b12197bb5" xsi:nil="true"/>
    <Items xmlns="cf4564d6-5e35-4ccb-96ff-aa9679f86db9" xsi:nil="true"/>
  </documentManagement>
</p:properties>
</file>

<file path=customXml/itemProps1.xml><?xml version="1.0" encoding="utf-8"?>
<ds:datastoreItem xmlns:ds="http://schemas.openxmlformats.org/officeDocument/2006/customXml" ds:itemID="{AEA7952A-2202-445B-B986-68E003E5F8D9}">
  <ds:schemaRefs>
    <ds:schemaRef ds:uri="http://www.imanage.com/work/xmlschema"/>
  </ds:schemaRefs>
</ds:datastoreItem>
</file>

<file path=customXml/itemProps2.xml><?xml version="1.0" encoding="utf-8"?>
<ds:datastoreItem xmlns:ds="http://schemas.openxmlformats.org/officeDocument/2006/customXml" ds:itemID="{8ADC4825-39A9-480E-8A1A-B02F64E968A9}">
  <ds:schemaRefs>
    <ds:schemaRef ds:uri="http://schemas.microsoft.com/sharepoint/v3/contenttype/forms"/>
  </ds:schemaRefs>
</ds:datastoreItem>
</file>

<file path=customXml/itemProps3.xml><?xml version="1.0" encoding="utf-8"?>
<ds:datastoreItem xmlns:ds="http://schemas.openxmlformats.org/officeDocument/2006/customXml" ds:itemID="{BE69ED2A-BEE6-4243-A2FF-5C809ED97A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4564d6-5e35-4ccb-96ff-aa9679f86db9"/>
    <ds:schemaRef ds:uri="b603c9cc-c9aa-4339-b52a-920b12197b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160A373-5CE3-438F-95EB-9AD428802A78}">
  <ds:schemaRefs>
    <ds:schemaRef ds:uri="http://www.w3.org/XML/1998/namespace"/>
    <ds:schemaRef ds:uri="http://schemas.microsoft.com/office/2006/documentManagement/types"/>
    <ds:schemaRef ds:uri="http://schemas.openxmlformats.org/package/2006/metadata/core-properties"/>
    <ds:schemaRef ds:uri="http://purl.org/dc/dcmitype/"/>
    <ds:schemaRef ds:uri="http://purl.org/dc/elements/1.1/"/>
    <ds:schemaRef ds:uri="cf4564d6-5e35-4ccb-96ff-aa9679f86db9"/>
    <ds:schemaRef ds:uri="http://purl.org/dc/terms/"/>
    <ds:schemaRef ds:uri="http://schemas.microsoft.com/office/2006/metadata/properties"/>
    <ds:schemaRef ds:uri="b603c9cc-c9aa-4339-b52a-920b12197bb5"/>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blank</Template>
  <TotalTime>428</TotalTime>
  <Words>2270</Words>
  <Application>Microsoft Office PowerPoint</Application>
  <PresentationFormat>Widescreen</PresentationFormat>
  <Paragraphs>228</Paragraphs>
  <Slides>23</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Aptos</vt:lpstr>
      <vt:lpstr>Arial</vt:lpstr>
      <vt:lpstr>Goudy Old Style</vt:lpstr>
      <vt:lpstr>MFMAC MASTER</vt:lpstr>
      <vt:lpstr>PowerPoint Presentation</vt:lpstr>
      <vt:lpstr>PowerPoint Presentation</vt:lpstr>
      <vt:lpstr>Implementation timetable</vt:lpstr>
      <vt:lpstr>Key changes</vt:lpstr>
      <vt:lpstr>Implementation timetable</vt:lpstr>
      <vt:lpstr>Key changes</vt:lpstr>
      <vt:lpstr>Key changes</vt:lpstr>
      <vt:lpstr>Key changes</vt:lpstr>
      <vt:lpstr>Other changes - April</vt:lpstr>
      <vt:lpstr>Implementation timetable</vt:lpstr>
      <vt:lpstr>Key changes</vt:lpstr>
      <vt:lpstr>Key changes</vt:lpstr>
      <vt:lpstr>Key changes</vt:lpstr>
      <vt:lpstr>Other changes – timing tbc</vt:lpstr>
      <vt:lpstr>Priorities for 2026</vt:lpstr>
      <vt:lpstr>Priorities for 2026</vt:lpstr>
      <vt:lpstr>Removal of unfair dismissal compensation cap</vt:lpstr>
      <vt:lpstr>Removal of unfair dismissal compensation cap</vt:lpstr>
      <vt:lpstr>Cases to look out for</vt:lpstr>
      <vt:lpstr>Employment tribunal trends</vt:lpstr>
      <vt:lpstr>Predictions for 2026</vt:lpstr>
      <vt:lpstr>Questions</vt:lpstr>
      <vt:lpstr>PowerPoint Presentation</vt:lpstr>
    </vt:vector>
  </TitlesOfParts>
  <Company>Morton Fraser MacRobert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Carrie Mitchell</dc:creator>
  <cp:lastModifiedBy>Innes Clark</cp:lastModifiedBy>
  <cp:revision>16</cp:revision>
  <dcterms:created xsi:type="dcterms:W3CDTF">2025-12-27T12:17:24Z</dcterms:created>
  <dcterms:modified xsi:type="dcterms:W3CDTF">2026-01-14T16:35:47Z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0x010100B2E3A6EFF696A445A1A2E154D1CCE93B</vt:lpwstr>
  </property>
</Properties>
</file>