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2"/>
  </p:sldMasterIdLst>
  <p:notesMasterIdLst>
    <p:notesMasterId r:id="rId26"/>
  </p:notesMasterIdLst>
  <p:sldIdLst>
    <p:sldId id="270" r:id="rId3"/>
    <p:sldId id="271" r:id="rId4"/>
    <p:sldId id="287" r:id="rId5"/>
    <p:sldId id="272" r:id="rId6"/>
    <p:sldId id="273" r:id="rId7"/>
    <p:sldId id="274" r:id="rId8"/>
    <p:sldId id="297" r:id="rId9"/>
    <p:sldId id="278" r:id="rId10"/>
    <p:sldId id="300" r:id="rId11"/>
    <p:sldId id="277" r:id="rId12"/>
    <p:sldId id="296" r:id="rId13"/>
    <p:sldId id="279" r:id="rId14"/>
    <p:sldId id="289" r:id="rId15"/>
    <p:sldId id="290" r:id="rId16"/>
    <p:sldId id="291" r:id="rId17"/>
    <p:sldId id="293" r:id="rId18"/>
    <p:sldId id="304" r:id="rId19"/>
    <p:sldId id="295" r:id="rId20"/>
    <p:sldId id="298" r:id="rId21"/>
    <p:sldId id="303" r:id="rId22"/>
    <p:sldId id="307" r:id="rId23"/>
    <p:sldId id="308" r:id="rId24"/>
    <p:sldId id="302"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347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66" autoAdjust="0"/>
    <p:restoredTop sz="46173" autoAdjust="0"/>
  </p:normalViewPr>
  <p:slideViewPr>
    <p:cSldViewPr snapToGrid="0" showGuides="1">
      <p:cViewPr varScale="1">
        <p:scale>
          <a:sx n="34" d="100"/>
          <a:sy n="34" d="100"/>
        </p:scale>
        <p:origin x="1992" y="40"/>
      </p:cViewPr>
      <p:guideLst>
        <p:guide orient="horz" pos="2160"/>
        <p:guide pos="384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AFA5626-4B32-4F9E-BE95-FC8C477EA793}"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GB"/>
        </a:p>
      </dgm:t>
    </dgm:pt>
    <dgm:pt modelId="{07ACF129-C1B6-40F9-84E5-FCA98961A32E}">
      <dgm:prSet phldrT="[Text]"/>
      <dgm:spPr/>
      <dgm:t>
        <a:bodyPr/>
        <a:lstStyle/>
        <a:p>
          <a:r>
            <a:rPr lang="en-GB" dirty="0"/>
            <a:t>Financial exposure</a:t>
          </a:r>
        </a:p>
        <a:p>
          <a:r>
            <a:rPr lang="en-GB" dirty="0"/>
            <a:t>Legal costs</a:t>
          </a:r>
        </a:p>
      </dgm:t>
    </dgm:pt>
    <dgm:pt modelId="{9ACD409A-9C05-4C3C-87F8-71667A9747FA}" type="parTrans" cxnId="{DC7C1463-C741-4F2F-937B-1D77556C2BFE}">
      <dgm:prSet/>
      <dgm:spPr/>
      <dgm:t>
        <a:bodyPr/>
        <a:lstStyle/>
        <a:p>
          <a:endParaRPr lang="en-GB"/>
        </a:p>
      </dgm:t>
    </dgm:pt>
    <dgm:pt modelId="{5078EFD2-2A7E-42F0-84F6-F6625F17EAB1}" type="sibTrans" cxnId="{DC7C1463-C741-4F2F-937B-1D77556C2BFE}">
      <dgm:prSet/>
      <dgm:spPr/>
      <dgm:t>
        <a:bodyPr/>
        <a:lstStyle/>
        <a:p>
          <a:endParaRPr lang="en-GB"/>
        </a:p>
      </dgm:t>
    </dgm:pt>
    <dgm:pt modelId="{B58292A5-62B6-45C7-84C4-1B15EEFCBCD6}">
      <dgm:prSet phldrT="[Text]"/>
      <dgm:spPr/>
      <dgm:t>
        <a:bodyPr/>
        <a:lstStyle/>
        <a:p>
          <a:r>
            <a:rPr lang="en-GB" dirty="0"/>
            <a:t>Time spent managing the problem</a:t>
          </a:r>
        </a:p>
        <a:p>
          <a:r>
            <a:rPr lang="en-GB" dirty="0"/>
            <a:t>Time spent preparing for and at hearing</a:t>
          </a:r>
        </a:p>
      </dgm:t>
    </dgm:pt>
    <dgm:pt modelId="{9903F208-739F-494F-A37A-1A5BB37962D7}" type="parTrans" cxnId="{6AD654E2-133F-4CD4-8AD0-185EC04CC9B9}">
      <dgm:prSet/>
      <dgm:spPr/>
      <dgm:t>
        <a:bodyPr/>
        <a:lstStyle/>
        <a:p>
          <a:endParaRPr lang="en-GB"/>
        </a:p>
      </dgm:t>
    </dgm:pt>
    <dgm:pt modelId="{60C625CC-A78F-448D-80A7-B89646805FAB}" type="sibTrans" cxnId="{6AD654E2-133F-4CD4-8AD0-185EC04CC9B9}">
      <dgm:prSet/>
      <dgm:spPr/>
      <dgm:t>
        <a:bodyPr/>
        <a:lstStyle/>
        <a:p>
          <a:endParaRPr lang="en-GB"/>
        </a:p>
      </dgm:t>
    </dgm:pt>
    <dgm:pt modelId="{D1F1E434-6149-47F1-ABBB-DD382496729C}">
      <dgm:prSet phldrT="[Text]"/>
      <dgm:spPr/>
      <dgm:t>
        <a:bodyPr/>
        <a:lstStyle/>
        <a:p>
          <a:r>
            <a:rPr lang="en-GB" dirty="0"/>
            <a:t>Reputational risks   </a:t>
          </a:r>
        </a:p>
      </dgm:t>
    </dgm:pt>
    <dgm:pt modelId="{21658FFE-0770-4936-B0FE-9A4444F73AF1}" type="parTrans" cxnId="{E8D75A57-F4CB-4EE5-A261-BCACCAF22BC9}">
      <dgm:prSet/>
      <dgm:spPr/>
      <dgm:t>
        <a:bodyPr/>
        <a:lstStyle/>
        <a:p>
          <a:endParaRPr lang="en-GB"/>
        </a:p>
      </dgm:t>
    </dgm:pt>
    <dgm:pt modelId="{BE9AEB1C-C003-444E-AADE-394BCDFC5069}" type="sibTrans" cxnId="{E8D75A57-F4CB-4EE5-A261-BCACCAF22BC9}">
      <dgm:prSet/>
      <dgm:spPr/>
      <dgm:t>
        <a:bodyPr/>
        <a:lstStyle/>
        <a:p>
          <a:endParaRPr lang="en-GB"/>
        </a:p>
      </dgm:t>
    </dgm:pt>
    <dgm:pt modelId="{6CEA5B76-7AD2-49F0-B2DD-E67D059420E9}">
      <dgm:prSet phldrT="[Text]"/>
      <dgm:spPr/>
      <dgm:t>
        <a:bodyPr/>
        <a:lstStyle/>
        <a:p>
          <a:r>
            <a:rPr lang="en-GB" dirty="0"/>
            <a:t>Exclusion from public procurement processes</a:t>
          </a:r>
        </a:p>
      </dgm:t>
    </dgm:pt>
    <dgm:pt modelId="{C23CAE79-D526-4015-9113-8814559E2EBB}" type="parTrans" cxnId="{3E3F876F-3701-42D6-B6E7-98C3771889BE}">
      <dgm:prSet/>
      <dgm:spPr/>
      <dgm:t>
        <a:bodyPr/>
        <a:lstStyle/>
        <a:p>
          <a:endParaRPr lang="en-GB"/>
        </a:p>
      </dgm:t>
    </dgm:pt>
    <dgm:pt modelId="{E7178589-E6D5-4A66-93D4-AFCBB96326A4}" type="sibTrans" cxnId="{3E3F876F-3701-42D6-B6E7-98C3771889BE}">
      <dgm:prSet/>
      <dgm:spPr/>
      <dgm:t>
        <a:bodyPr/>
        <a:lstStyle/>
        <a:p>
          <a:endParaRPr lang="en-GB"/>
        </a:p>
      </dgm:t>
    </dgm:pt>
    <dgm:pt modelId="{29C505E4-2FFC-42B6-823A-A973A34AF128}" type="pres">
      <dgm:prSet presAssocID="{0AFA5626-4B32-4F9E-BE95-FC8C477EA793}" presName="diagram" presStyleCnt="0">
        <dgm:presLayoutVars>
          <dgm:dir/>
          <dgm:resizeHandles val="exact"/>
        </dgm:presLayoutVars>
      </dgm:prSet>
      <dgm:spPr/>
    </dgm:pt>
    <dgm:pt modelId="{A13BBC1F-D9B5-4F6D-9EFE-2AF9B48AC8DA}" type="pres">
      <dgm:prSet presAssocID="{07ACF129-C1B6-40F9-84E5-FCA98961A32E}" presName="node" presStyleLbl="node1" presStyleIdx="0" presStyleCnt="4" custLinFactNeighborX="40530" custLinFactNeighborY="1703">
        <dgm:presLayoutVars>
          <dgm:bulletEnabled val="1"/>
        </dgm:presLayoutVars>
      </dgm:prSet>
      <dgm:spPr/>
    </dgm:pt>
    <dgm:pt modelId="{602F408E-B56D-4844-B1F0-DD53E7F5F31B}" type="pres">
      <dgm:prSet presAssocID="{5078EFD2-2A7E-42F0-84F6-F6625F17EAB1}" presName="sibTrans" presStyleCnt="0"/>
      <dgm:spPr/>
    </dgm:pt>
    <dgm:pt modelId="{3D3C969C-77FE-4AF1-A400-12666D3ACD48}" type="pres">
      <dgm:prSet presAssocID="{B58292A5-62B6-45C7-84C4-1B15EEFCBCD6}" presName="node" presStyleLbl="node1" presStyleIdx="1" presStyleCnt="4" custLinFactNeighborX="67437" custLinFactNeighborY="1703">
        <dgm:presLayoutVars>
          <dgm:bulletEnabled val="1"/>
        </dgm:presLayoutVars>
      </dgm:prSet>
      <dgm:spPr/>
    </dgm:pt>
    <dgm:pt modelId="{8DED9530-9F5E-4C5E-AE53-0D82646D382D}" type="pres">
      <dgm:prSet presAssocID="{60C625CC-A78F-448D-80A7-B89646805FAB}" presName="sibTrans" presStyleCnt="0"/>
      <dgm:spPr/>
    </dgm:pt>
    <dgm:pt modelId="{92C5F4F8-2E3C-454A-8FCB-40CBEF61A449}" type="pres">
      <dgm:prSet presAssocID="{D1F1E434-6149-47F1-ABBB-DD382496729C}" presName="node" presStyleLbl="node1" presStyleIdx="2" presStyleCnt="4" custLinFactY="12962" custLinFactNeighborX="-42232" custLinFactNeighborY="100000">
        <dgm:presLayoutVars>
          <dgm:bulletEnabled val="1"/>
        </dgm:presLayoutVars>
      </dgm:prSet>
      <dgm:spPr/>
    </dgm:pt>
    <dgm:pt modelId="{D6D3DF9E-3A92-483D-AAA1-A200D4D5D4CF}" type="pres">
      <dgm:prSet presAssocID="{BE9AEB1C-C003-444E-AADE-394BCDFC5069}" presName="sibTrans" presStyleCnt="0"/>
      <dgm:spPr/>
    </dgm:pt>
    <dgm:pt modelId="{7B323676-0069-48B4-8870-5192D3F4BCA5}" type="pres">
      <dgm:prSet presAssocID="{6CEA5B76-7AD2-49F0-B2DD-E67D059420E9}" presName="node" presStyleLbl="node1" presStyleIdx="3" presStyleCnt="4" custLinFactNeighborX="-68799" custLinFactNeighborY="-2838">
        <dgm:presLayoutVars>
          <dgm:bulletEnabled val="1"/>
        </dgm:presLayoutVars>
      </dgm:prSet>
      <dgm:spPr/>
    </dgm:pt>
  </dgm:ptLst>
  <dgm:cxnLst>
    <dgm:cxn modelId="{DC7C1463-C741-4F2F-937B-1D77556C2BFE}" srcId="{0AFA5626-4B32-4F9E-BE95-FC8C477EA793}" destId="{07ACF129-C1B6-40F9-84E5-FCA98961A32E}" srcOrd="0" destOrd="0" parTransId="{9ACD409A-9C05-4C3C-87F8-71667A9747FA}" sibTransId="{5078EFD2-2A7E-42F0-84F6-F6625F17EAB1}"/>
    <dgm:cxn modelId="{69653946-61AE-4A9C-A69C-FBFF02A46786}" type="presOf" srcId="{6CEA5B76-7AD2-49F0-B2DD-E67D059420E9}" destId="{7B323676-0069-48B4-8870-5192D3F4BCA5}" srcOrd="0" destOrd="0" presId="urn:microsoft.com/office/officeart/2005/8/layout/default"/>
    <dgm:cxn modelId="{5908D14D-E368-4AB6-A2A7-2BE6F1244426}" type="presOf" srcId="{D1F1E434-6149-47F1-ABBB-DD382496729C}" destId="{92C5F4F8-2E3C-454A-8FCB-40CBEF61A449}" srcOrd="0" destOrd="0" presId="urn:microsoft.com/office/officeart/2005/8/layout/default"/>
    <dgm:cxn modelId="{3E3F876F-3701-42D6-B6E7-98C3771889BE}" srcId="{0AFA5626-4B32-4F9E-BE95-FC8C477EA793}" destId="{6CEA5B76-7AD2-49F0-B2DD-E67D059420E9}" srcOrd="3" destOrd="0" parTransId="{C23CAE79-D526-4015-9113-8814559E2EBB}" sibTransId="{E7178589-E6D5-4A66-93D4-AFCBB96326A4}"/>
    <dgm:cxn modelId="{8093D970-42C6-47C6-B563-519CAA2F11D4}" type="presOf" srcId="{0AFA5626-4B32-4F9E-BE95-FC8C477EA793}" destId="{29C505E4-2FFC-42B6-823A-A973A34AF128}" srcOrd="0" destOrd="0" presId="urn:microsoft.com/office/officeart/2005/8/layout/default"/>
    <dgm:cxn modelId="{E8D75A57-F4CB-4EE5-A261-BCACCAF22BC9}" srcId="{0AFA5626-4B32-4F9E-BE95-FC8C477EA793}" destId="{D1F1E434-6149-47F1-ABBB-DD382496729C}" srcOrd="2" destOrd="0" parTransId="{21658FFE-0770-4936-B0FE-9A4444F73AF1}" sibTransId="{BE9AEB1C-C003-444E-AADE-394BCDFC5069}"/>
    <dgm:cxn modelId="{BEA640D7-FD81-4EFA-A0DF-ABBEF3C425CA}" type="presOf" srcId="{B58292A5-62B6-45C7-84C4-1B15EEFCBCD6}" destId="{3D3C969C-77FE-4AF1-A400-12666D3ACD48}" srcOrd="0" destOrd="0" presId="urn:microsoft.com/office/officeart/2005/8/layout/default"/>
    <dgm:cxn modelId="{99D3C0DD-8286-43A7-A94C-52EC803E27BC}" type="presOf" srcId="{07ACF129-C1B6-40F9-84E5-FCA98961A32E}" destId="{A13BBC1F-D9B5-4F6D-9EFE-2AF9B48AC8DA}" srcOrd="0" destOrd="0" presId="urn:microsoft.com/office/officeart/2005/8/layout/default"/>
    <dgm:cxn modelId="{6AD654E2-133F-4CD4-8AD0-185EC04CC9B9}" srcId="{0AFA5626-4B32-4F9E-BE95-FC8C477EA793}" destId="{B58292A5-62B6-45C7-84C4-1B15EEFCBCD6}" srcOrd="1" destOrd="0" parTransId="{9903F208-739F-494F-A37A-1A5BB37962D7}" sibTransId="{60C625CC-A78F-448D-80A7-B89646805FAB}"/>
    <dgm:cxn modelId="{C9BECA86-5E58-4B44-A25C-2EFE1FAEFB9E}" type="presParOf" srcId="{29C505E4-2FFC-42B6-823A-A973A34AF128}" destId="{A13BBC1F-D9B5-4F6D-9EFE-2AF9B48AC8DA}" srcOrd="0" destOrd="0" presId="urn:microsoft.com/office/officeart/2005/8/layout/default"/>
    <dgm:cxn modelId="{145346F2-B63B-4C95-A404-3C1E48E6CBCE}" type="presParOf" srcId="{29C505E4-2FFC-42B6-823A-A973A34AF128}" destId="{602F408E-B56D-4844-B1F0-DD53E7F5F31B}" srcOrd="1" destOrd="0" presId="urn:microsoft.com/office/officeart/2005/8/layout/default"/>
    <dgm:cxn modelId="{270FF47E-08ED-4CB0-AF50-4133E5AB3E36}" type="presParOf" srcId="{29C505E4-2FFC-42B6-823A-A973A34AF128}" destId="{3D3C969C-77FE-4AF1-A400-12666D3ACD48}" srcOrd="2" destOrd="0" presId="urn:microsoft.com/office/officeart/2005/8/layout/default"/>
    <dgm:cxn modelId="{2DBB6979-304E-4CE9-B4F9-077158D6F4C1}" type="presParOf" srcId="{29C505E4-2FFC-42B6-823A-A973A34AF128}" destId="{8DED9530-9F5E-4C5E-AE53-0D82646D382D}" srcOrd="3" destOrd="0" presId="urn:microsoft.com/office/officeart/2005/8/layout/default"/>
    <dgm:cxn modelId="{F2252B9F-AA90-4BE7-AE51-8C7CFA234E38}" type="presParOf" srcId="{29C505E4-2FFC-42B6-823A-A973A34AF128}" destId="{92C5F4F8-2E3C-454A-8FCB-40CBEF61A449}" srcOrd="4" destOrd="0" presId="urn:microsoft.com/office/officeart/2005/8/layout/default"/>
    <dgm:cxn modelId="{14A1A763-A0F5-4E02-B84E-21934D36960D}" type="presParOf" srcId="{29C505E4-2FFC-42B6-823A-A973A34AF128}" destId="{D6D3DF9E-3A92-483D-AAA1-A200D4D5D4CF}" srcOrd="5" destOrd="0" presId="urn:microsoft.com/office/officeart/2005/8/layout/default"/>
    <dgm:cxn modelId="{C5245244-C838-41BC-90B0-A168F2129524}" type="presParOf" srcId="{29C505E4-2FFC-42B6-823A-A973A34AF128}" destId="{7B323676-0069-48B4-8870-5192D3F4BCA5}"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3BBC1F-D9B5-4F6D-9EFE-2AF9B48AC8DA}">
      <dsp:nvSpPr>
        <dsp:cNvPr id="0" name=""/>
        <dsp:cNvSpPr/>
      </dsp:nvSpPr>
      <dsp:spPr>
        <a:xfrm>
          <a:off x="1528163" y="33129"/>
          <a:ext cx="3121818" cy="1873091"/>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GB" sz="2600" kern="1200" dirty="0"/>
            <a:t>Financial exposure</a:t>
          </a:r>
        </a:p>
        <a:p>
          <a:pPr marL="0" lvl="0" indent="0" algn="ctr" defTabSz="1155700">
            <a:lnSpc>
              <a:spcPct val="90000"/>
            </a:lnSpc>
            <a:spcBef>
              <a:spcPct val="0"/>
            </a:spcBef>
            <a:spcAft>
              <a:spcPct val="35000"/>
            </a:spcAft>
            <a:buNone/>
          </a:pPr>
          <a:r>
            <a:rPr lang="en-GB" sz="2600" kern="1200" dirty="0"/>
            <a:t>Legal costs</a:t>
          </a:r>
        </a:p>
      </dsp:txBody>
      <dsp:txXfrm>
        <a:off x="1528163" y="33129"/>
        <a:ext cx="3121818" cy="1873091"/>
      </dsp:txXfrm>
    </dsp:sp>
    <dsp:sp modelId="{3D3C969C-77FE-4AF1-A400-12666D3ACD48}">
      <dsp:nvSpPr>
        <dsp:cNvPr id="0" name=""/>
        <dsp:cNvSpPr/>
      </dsp:nvSpPr>
      <dsp:spPr>
        <a:xfrm>
          <a:off x="5802151" y="33129"/>
          <a:ext cx="3121818" cy="1873091"/>
        </a:xfrm>
        <a:prstGeom prst="rect">
          <a:avLst/>
        </a:prstGeom>
        <a:solidFill>
          <a:schemeClr val="accent2">
            <a:hueOff val="330109"/>
            <a:satOff val="3491"/>
            <a:lumOff val="503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GB" sz="2600" kern="1200" dirty="0"/>
            <a:t>Time spent managing the problem</a:t>
          </a:r>
        </a:p>
        <a:p>
          <a:pPr marL="0" lvl="0" indent="0" algn="ctr" defTabSz="1155700">
            <a:lnSpc>
              <a:spcPct val="90000"/>
            </a:lnSpc>
            <a:spcBef>
              <a:spcPct val="0"/>
            </a:spcBef>
            <a:spcAft>
              <a:spcPct val="35000"/>
            </a:spcAft>
            <a:buNone/>
          </a:pPr>
          <a:r>
            <a:rPr lang="en-GB" sz="2600" kern="1200" dirty="0"/>
            <a:t>Time spent preparing for and at hearing</a:t>
          </a:r>
        </a:p>
      </dsp:txBody>
      <dsp:txXfrm>
        <a:off x="5802151" y="33129"/>
        <a:ext cx="3121818" cy="1873091"/>
      </dsp:txXfrm>
    </dsp:sp>
    <dsp:sp modelId="{92C5F4F8-2E3C-454A-8FCB-40CBEF61A449}">
      <dsp:nvSpPr>
        <dsp:cNvPr id="0" name=""/>
        <dsp:cNvSpPr/>
      </dsp:nvSpPr>
      <dsp:spPr>
        <a:xfrm>
          <a:off x="5812484" y="2117111"/>
          <a:ext cx="3121818" cy="1873091"/>
        </a:xfrm>
        <a:prstGeom prst="rect">
          <a:avLst/>
        </a:prstGeom>
        <a:solidFill>
          <a:schemeClr val="accent2">
            <a:hueOff val="660217"/>
            <a:satOff val="6981"/>
            <a:lumOff val="100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GB" sz="2600" kern="1200" dirty="0"/>
            <a:t>Reputational risks   </a:t>
          </a:r>
        </a:p>
      </dsp:txBody>
      <dsp:txXfrm>
        <a:off x="5812484" y="2117111"/>
        <a:ext cx="3121818" cy="1873091"/>
      </dsp:txXfrm>
    </dsp:sp>
    <dsp:sp modelId="{7B323676-0069-48B4-8870-5192D3F4BCA5}">
      <dsp:nvSpPr>
        <dsp:cNvPr id="0" name=""/>
        <dsp:cNvSpPr/>
      </dsp:nvSpPr>
      <dsp:spPr>
        <a:xfrm>
          <a:off x="1549110" y="2133345"/>
          <a:ext cx="3121818" cy="1873091"/>
        </a:xfrm>
        <a:prstGeom prst="rect">
          <a:avLst/>
        </a:prstGeom>
        <a:solidFill>
          <a:schemeClr val="accent2">
            <a:hueOff val="990326"/>
            <a:satOff val="10472"/>
            <a:lumOff val="1509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GB" sz="2600" kern="1200" dirty="0"/>
            <a:t>Exclusion from public procurement processes</a:t>
          </a:r>
        </a:p>
      </dsp:txBody>
      <dsp:txXfrm>
        <a:off x="1549110" y="2133345"/>
        <a:ext cx="3121818" cy="1873091"/>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83BB61-70D5-4457-B227-5C2E581B18F8}" type="datetimeFigureOut">
              <a:rPr lang="en-GB" smtClean="0"/>
              <a:t>05/06/2025</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7086C3-FCA8-49F6-939D-4C0101E88A90}" type="slidenum">
              <a:rPr lang="en-GB" smtClean="0"/>
              <a:t>‹#›</a:t>
            </a:fld>
            <a:endParaRPr lang="en-GB" dirty="0"/>
          </a:p>
        </p:txBody>
      </p:sp>
    </p:spTree>
    <p:extLst>
      <p:ext uri="{BB962C8B-B14F-4D97-AF65-F5344CB8AC3E}">
        <p14:creationId xmlns:p14="http://schemas.microsoft.com/office/powerpoint/2010/main" val="40124031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mfmac.com/insights/employment/supreme-court-judgment-limits-employer-ability-to-bypass-collective-bargaining-procedures/"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www.gov.uk/employment-tribunal-decisions/mrs-a-thompson-v-scancrown-ltd-t-slash-a-manors-2205199-slash-2019"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uk.practicallaw.thomsonreuters.com/D-008-8147?originationContext=document&amp;transitionType=PLDocumentLink&amp;contextData=(sc.Default)&amp;ppcid=67caa0c2b9f542b1b40aa5fe297b83f9"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www.personneltoday.com/hr/npower-autism-discrimination-employment-tribunal/" TargetMode="External"/><Relationship Id="rId2" Type="http://schemas.openxmlformats.org/officeDocument/2006/relationships/slide" Target="../slides/slide18.xml"/><Relationship Id="rId1" Type="http://schemas.openxmlformats.org/officeDocument/2006/relationships/notesMaster" Target="../notesMasters/notesMaster1.xml"/><Relationship Id="rId4" Type="http://schemas.openxmlformats.org/officeDocument/2006/relationships/hyperlink" Target="https://assets.publishing.service.gov.uk/media/5cdc094740f0b66b042bddad/Mr_T_Sherbourne_v_N_Power_Ltd-1811601.2018-Full.pdf" TargetMode="Externa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blakemorgan.co.uk/employment-tribunal-award-of-almost-4-6-million-for-disability-discrimination-and-harassment/"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s://assets.publishing.service.gov.uk/media/619fa205e90e0704423dbf5b/Mrs_R_Wright-Turner__vs_London_Borough_of_Hammersmith_and_Fulham_.pdf"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peoplemanagement.co.uk/article/1747194/manager-with-cancer-fired-after-steroids-altered-his-behaviour-wins-25m-for-unfair-dismissal"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buNone/>
            </a:pPr>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p>
          <a:p>
            <a:pPr algn="just">
              <a:buNone/>
            </a:pPr>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Hello and thank you very much for joining our webinar today on </a:t>
            </a:r>
            <a:r>
              <a:rPr lang="en-GB" sz="1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managing risk when dealing with people issues.</a:t>
            </a:r>
            <a:endPar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algn="just">
              <a:buNone/>
            </a:pPr>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p>
          <a:p>
            <a:pPr algn="just">
              <a:buNone/>
            </a:pPr>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For those who have not joined before, my name is Innes Clark, I head up Morton Fraser MacRobert's employment law team.</a:t>
            </a:r>
          </a:p>
          <a:p>
            <a:pPr algn="just">
              <a:buNone/>
            </a:pPr>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p>
          <a:p>
            <a:pPr algn="just">
              <a:buNone/>
            </a:pPr>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I'm joined today by Alan Delaney who is also a partner in our team and an employment lawyer with nearly 25 years of experience advising on employment law matter, predominantly for employers. </a:t>
            </a:r>
          </a:p>
          <a:p>
            <a:pPr algn="just">
              <a:buNone/>
            </a:pPr>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p>
          <a:p>
            <a:pPr algn="just">
              <a:buNone/>
            </a:pPr>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As employment lawyers, we help our clients manage risk and we thought it would be helpful to provide some insight into what we consider the red flag areas to be and how you, as an employer, might best assess and manage the risk.</a:t>
            </a:r>
          </a:p>
          <a:p>
            <a:pPr algn="just">
              <a:buNone/>
            </a:pPr>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p>
          <a:p>
            <a:pPr algn="just">
              <a:buNone/>
            </a:pPr>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As usual there will be time at the end for your questions and when it comes to question, please use the question function which allows you to ask your question anonymously.</a:t>
            </a:r>
          </a:p>
          <a:p>
            <a:pPr algn="just">
              <a:buNone/>
            </a:pPr>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p>
          <a:p>
            <a:pPr>
              <a:buNone/>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Finally, a reminder that this webinar is applicable to the law of Scotland, England and Wales and we will send on a recording of the webinar and the slides in the coming days.</a:t>
            </a:r>
            <a:endParaRPr lang="en-GB" dirty="0"/>
          </a:p>
        </p:txBody>
      </p:sp>
      <p:sp>
        <p:nvSpPr>
          <p:cNvPr id="4" name="Slide Number Placeholder 3"/>
          <p:cNvSpPr>
            <a:spLocks noGrp="1"/>
          </p:cNvSpPr>
          <p:nvPr>
            <p:ph type="sldNum" sz="quarter" idx="5"/>
          </p:nvPr>
        </p:nvSpPr>
        <p:spPr/>
        <p:txBody>
          <a:bodyPr/>
          <a:lstStyle/>
          <a:p>
            <a:fld id="{CF7086C3-FCA8-49F6-939D-4C0101E88A90}" type="slidenum">
              <a:rPr lang="en-GB" smtClean="0"/>
              <a:t>1</a:t>
            </a:fld>
            <a:endParaRPr lang="en-GB" dirty="0"/>
          </a:p>
        </p:txBody>
      </p:sp>
    </p:spTree>
    <p:extLst>
      <p:ext uri="{BB962C8B-B14F-4D97-AF65-F5344CB8AC3E}">
        <p14:creationId xmlns:p14="http://schemas.microsoft.com/office/powerpoint/2010/main" val="11571857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F7086C3-FCA8-49F6-939D-4C0101E88A90}" type="slidenum">
              <a:rPr lang="en-GB" smtClean="0"/>
              <a:t>10</a:t>
            </a:fld>
            <a:endParaRPr lang="en-GB" dirty="0"/>
          </a:p>
        </p:txBody>
      </p:sp>
    </p:spTree>
    <p:extLst>
      <p:ext uri="{BB962C8B-B14F-4D97-AF65-F5344CB8AC3E}">
        <p14:creationId xmlns:p14="http://schemas.microsoft.com/office/powerpoint/2010/main" val="33890240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gn="just">
              <a:buFont typeface="Symbol" panose="05050102010706020507" pitchFamily="18" charset="2"/>
              <a:buChar char=""/>
            </a:pPr>
            <a:r>
              <a:rPr lang="en-GB" sz="1100" dirty="0">
                <a:solidFill>
                  <a:srgbClr val="000000"/>
                </a:solidFill>
                <a:effectLst/>
                <a:latin typeface="Calibri" panose="020F0502020204030204" pitchFamily="34" charset="0"/>
                <a:ea typeface="Times New Roman" panose="02020603050405020304" pitchFamily="18" charset="0"/>
              </a:rPr>
              <a:t>Section 145B of TULR(C)A 1992 S145B prohibits employers from offering financial incentives to workers who are members of a recognised TU where</a:t>
            </a:r>
            <a:endParaRPr lang="en-GB" sz="1000" dirty="0">
              <a:solidFill>
                <a:srgbClr val="000000"/>
              </a:solidFill>
              <a:effectLst/>
              <a:latin typeface="Arial" panose="020B0604020202020204" pitchFamily="34" charset="0"/>
              <a:ea typeface="Calibri" panose="020F0502020204030204" pitchFamily="34" charset="0"/>
            </a:endParaRPr>
          </a:p>
          <a:p>
            <a:pPr marL="742950" lvl="1" indent="-285750" algn="just">
              <a:buFont typeface="Courier New" panose="02070309020205020404" pitchFamily="49" charset="0"/>
              <a:buChar char="o"/>
            </a:pPr>
            <a:r>
              <a:rPr lang="en-GB" sz="1100" dirty="0">
                <a:solidFill>
                  <a:srgbClr val="000000"/>
                </a:solidFill>
                <a:effectLst/>
                <a:latin typeface="Calibri" panose="020F0502020204030204" pitchFamily="34" charset="0"/>
                <a:ea typeface="Times New Roman" panose="02020603050405020304" pitchFamily="18" charset="0"/>
              </a:rPr>
              <a:t>Acceptance of the offer results in all or any of the workers' terms of employment not, or no longer, being determined by a collective agreement; and</a:t>
            </a:r>
            <a:endParaRPr lang="en-GB" sz="1000" dirty="0">
              <a:solidFill>
                <a:srgbClr val="000000"/>
              </a:solidFill>
              <a:effectLst/>
              <a:latin typeface="Arial" panose="020B0604020202020204" pitchFamily="34" charset="0"/>
              <a:ea typeface="Calibri" panose="020F0502020204030204" pitchFamily="34" charset="0"/>
            </a:endParaRPr>
          </a:p>
          <a:p>
            <a:pPr marL="742950" lvl="1" indent="-285750" algn="just">
              <a:buFont typeface="Courier New" panose="02070309020205020404" pitchFamily="49" charset="0"/>
              <a:buChar char="o"/>
            </a:pPr>
            <a:r>
              <a:rPr lang="en-GB" sz="1100" dirty="0">
                <a:solidFill>
                  <a:srgbClr val="000000"/>
                </a:solidFill>
                <a:effectLst/>
                <a:latin typeface="Calibri" panose="020F0502020204030204" pitchFamily="34" charset="0"/>
                <a:ea typeface="Times New Roman" panose="02020603050405020304" pitchFamily="18" charset="0"/>
              </a:rPr>
              <a:t>The employer's sole or main purpose in making the offer was to achieve this result</a:t>
            </a:r>
            <a:endParaRPr lang="en-GB" sz="1000" dirty="0">
              <a:solidFill>
                <a:srgbClr val="000000"/>
              </a:solidFill>
              <a:effectLst/>
              <a:latin typeface="Arial" panose="020B0604020202020204" pitchFamily="34" charset="0"/>
              <a:ea typeface="Calibri" panose="020F0502020204030204" pitchFamily="34" charset="0"/>
            </a:endParaRPr>
          </a:p>
          <a:p>
            <a:pPr marL="342900" lvl="0" indent="-342900" algn="just">
              <a:buFont typeface="Symbol" panose="05050102010706020507" pitchFamily="18" charset="2"/>
              <a:buChar char=""/>
            </a:pPr>
            <a:r>
              <a:rPr lang="en-GB" sz="1100" dirty="0">
                <a:solidFill>
                  <a:srgbClr val="000000"/>
                </a:solidFill>
                <a:effectLst/>
                <a:latin typeface="Calibri" panose="020F0502020204030204" pitchFamily="34" charset="0"/>
                <a:ea typeface="Times New Roman" panose="02020603050405020304" pitchFamily="18" charset="0"/>
              </a:rPr>
              <a:t>If section 145B is breached each affected employee can claim a mandatory award via the ET, currently set at £5,735</a:t>
            </a:r>
            <a:endParaRPr lang="en-GB" sz="1000" dirty="0">
              <a:solidFill>
                <a:srgbClr val="000000"/>
              </a:solidFill>
              <a:effectLst/>
              <a:latin typeface="Arial" panose="020B0604020202020204" pitchFamily="34" charset="0"/>
              <a:ea typeface="Calibri" panose="020F0502020204030204" pitchFamily="34" charset="0"/>
            </a:endParaRPr>
          </a:p>
          <a:p>
            <a:pPr marL="342900" lvl="0" indent="-342900" algn="just">
              <a:buFont typeface="Symbol" panose="05050102010706020507" pitchFamily="18" charset="2"/>
              <a:buChar char=""/>
            </a:pPr>
            <a:r>
              <a:rPr lang="en-GB" sz="1100" dirty="0">
                <a:solidFill>
                  <a:srgbClr val="000000"/>
                </a:solidFill>
                <a:effectLst/>
                <a:latin typeface="Calibri" panose="020F0502020204030204" pitchFamily="34" charset="0"/>
                <a:ea typeface="Times New Roman" panose="02020603050405020304" pitchFamily="18" charset="0"/>
              </a:rPr>
              <a:t>Supreme Court judgment in Kostal UK Ltd v Dunkley &amp; Ors (2021) resulted in an award of £421,800</a:t>
            </a:r>
            <a:endParaRPr lang="en-GB" sz="1000" dirty="0">
              <a:solidFill>
                <a:srgbClr val="000000"/>
              </a:solidFill>
              <a:effectLst/>
              <a:latin typeface="Arial" panose="020B0604020202020204" pitchFamily="34" charset="0"/>
              <a:ea typeface="Calibri" panose="020F0502020204030204" pitchFamily="34" charset="0"/>
            </a:endParaRPr>
          </a:p>
          <a:p>
            <a:r>
              <a:rPr lang="en-GB" sz="1100" dirty="0">
                <a:solidFill>
                  <a:srgbClr val="000000"/>
                </a:solidFill>
                <a:effectLst/>
                <a:latin typeface="Calibri" panose="020F0502020204030204" pitchFamily="34" charset="0"/>
                <a:ea typeface="Calibri" panose="020F0502020204030204" pitchFamily="34" charset="0"/>
              </a:rPr>
              <a:t> </a:t>
            </a:r>
            <a:endParaRPr lang="en-GB" sz="1000" dirty="0">
              <a:effectLst/>
              <a:latin typeface="Arial" panose="020B0604020202020204" pitchFamily="34" charset="0"/>
              <a:ea typeface="Calibri" panose="020F0502020204030204" pitchFamily="34" charset="0"/>
            </a:endParaRPr>
          </a:p>
          <a:p>
            <a:r>
              <a:rPr lang="en-GB" sz="1100" dirty="0">
                <a:solidFill>
                  <a:srgbClr val="000000"/>
                </a:solidFill>
                <a:effectLst/>
                <a:latin typeface="Calibri" panose="020F0502020204030204" pitchFamily="34" charset="0"/>
                <a:ea typeface="Calibri" panose="020F0502020204030204" pitchFamily="34" charset="0"/>
              </a:rPr>
              <a:t>For more on case see </a:t>
            </a:r>
            <a:r>
              <a:rPr lang="en-GB" sz="1000" u="sng" dirty="0">
                <a:solidFill>
                  <a:srgbClr val="0000FF"/>
                </a:solidFill>
                <a:effectLst/>
                <a:latin typeface="Arial" panose="020B0604020202020204" pitchFamily="34" charset="0"/>
                <a:ea typeface="Calibri" panose="020F0502020204030204" pitchFamily="34" charset="0"/>
                <a:hlinkClick r:id="rId3"/>
              </a:rPr>
              <a:t>Supreme Court Limits Employer Bypass of Bargaining | MFMac</a:t>
            </a:r>
            <a:endParaRPr lang="en-GB" sz="1000" dirty="0">
              <a:effectLst/>
              <a:latin typeface="Arial" panose="020B0604020202020204" pitchFamily="34" charset="0"/>
              <a:ea typeface="Calibri" panose="020F0502020204030204" pitchFamily="34" charset="0"/>
            </a:endParaRPr>
          </a:p>
          <a:p>
            <a:endParaRPr lang="en-GB" dirty="0"/>
          </a:p>
        </p:txBody>
      </p:sp>
      <p:sp>
        <p:nvSpPr>
          <p:cNvPr id="4" name="Slide Number Placeholder 3"/>
          <p:cNvSpPr>
            <a:spLocks noGrp="1"/>
          </p:cNvSpPr>
          <p:nvPr>
            <p:ph type="sldNum" sz="quarter" idx="5"/>
          </p:nvPr>
        </p:nvSpPr>
        <p:spPr/>
        <p:txBody>
          <a:bodyPr/>
          <a:lstStyle/>
          <a:p>
            <a:fld id="{CF7086C3-FCA8-49F6-939D-4C0101E88A90}" type="slidenum">
              <a:rPr lang="en-GB" smtClean="0"/>
              <a:t>11</a:t>
            </a:fld>
            <a:endParaRPr lang="en-GB" dirty="0"/>
          </a:p>
        </p:txBody>
      </p:sp>
    </p:spTree>
    <p:extLst>
      <p:ext uri="{BB962C8B-B14F-4D97-AF65-F5344CB8AC3E}">
        <p14:creationId xmlns:p14="http://schemas.microsoft.com/office/powerpoint/2010/main" val="32281247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F7086C3-FCA8-49F6-939D-4C0101E88A90}" type="slidenum">
              <a:rPr lang="en-GB" smtClean="0"/>
              <a:t>12</a:t>
            </a:fld>
            <a:endParaRPr lang="en-GB" dirty="0"/>
          </a:p>
        </p:txBody>
      </p:sp>
    </p:spTree>
    <p:extLst>
      <p:ext uri="{BB962C8B-B14F-4D97-AF65-F5344CB8AC3E}">
        <p14:creationId xmlns:p14="http://schemas.microsoft.com/office/powerpoint/2010/main" val="35490965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F7086C3-FCA8-49F6-939D-4C0101E88A90}" type="slidenum">
              <a:rPr lang="en-GB" smtClean="0"/>
              <a:t>13</a:t>
            </a:fld>
            <a:endParaRPr lang="en-GB" dirty="0"/>
          </a:p>
        </p:txBody>
      </p:sp>
    </p:spTree>
    <p:extLst>
      <p:ext uri="{BB962C8B-B14F-4D97-AF65-F5344CB8AC3E}">
        <p14:creationId xmlns:p14="http://schemas.microsoft.com/office/powerpoint/2010/main" val="8871594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i="1" dirty="0">
              <a:solidFill>
                <a:srgbClr val="1D1D1D"/>
              </a:solidFill>
              <a:effectLst/>
              <a:latin typeface="circe"/>
            </a:endParaRPr>
          </a:p>
          <a:p>
            <a:pPr marL="171450" indent="-171450">
              <a:buFont typeface="Arial" panose="020B0604020202020204" pitchFamily="34" charset="0"/>
              <a:buChar char="•"/>
            </a:pPr>
            <a:r>
              <a:rPr lang="en-GB" b="0" i="0" dirty="0">
                <a:solidFill>
                  <a:srgbClr val="1D1D1D"/>
                </a:solidFill>
                <a:effectLst/>
                <a:latin typeface="circe"/>
              </a:rPr>
              <a:t>We are seeing an increasing number of this sort of claim with more and more employees wanting to work flexibly</a:t>
            </a:r>
          </a:p>
          <a:p>
            <a:pPr marL="171450" indent="-171450">
              <a:buFont typeface="Arial" panose="020B0604020202020204" pitchFamily="34" charset="0"/>
              <a:buChar char="•"/>
            </a:pPr>
            <a:r>
              <a:rPr lang="en-GB" b="0" i="0" dirty="0">
                <a:solidFill>
                  <a:srgbClr val="1D1D1D"/>
                </a:solidFill>
                <a:effectLst/>
                <a:latin typeface="circe"/>
              </a:rPr>
              <a:t>Many employers would not anticipate that a large claim could result from this sort of situation </a:t>
            </a:r>
          </a:p>
          <a:p>
            <a:pPr marL="171450" indent="-171450">
              <a:buFont typeface="Arial" panose="020B0604020202020204" pitchFamily="34" charset="0"/>
              <a:buChar char="•"/>
            </a:pPr>
            <a:r>
              <a:rPr lang="en-GB" b="0" i="0" dirty="0">
                <a:solidFill>
                  <a:srgbClr val="1D1D1D"/>
                </a:solidFill>
                <a:effectLst/>
                <a:latin typeface="circe"/>
              </a:rPr>
              <a:t>Thompson case - £184K award – constructive dismissal and finding of indirect discrimination </a:t>
            </a:r>
          </a:p>
          <a:p>
            <a:pPr marL="0" indent="0">
              <a:buFont typeface="Arial" panose="020B0604020202020204" pitchFamily="34" charset="0"/>
              <a:buNone/>
            </a:pPr>
            <a:endParaRPr lang="en-GB" b="0" i="0" dirty="0">
              <a:solidFill>
                <a:srgbClr val="1D1D1D"/>
              </a:solidFill>
              <a:effectLst/>
              <a:latin typeface="circe"/>
            </a:endParaRPr>
          </a:p>
          <a:p>
            <a:pPr marL="171450" indent="-171450">
              <a:buFont typeface="Arial" panose="020B0604020202020204" pitchFamily="34" charset="0"/>
              <a:buChar char="•"/>
            </a:pPr>
            <a:r>
              <a:rPr lang="en-GB" b="0" i="0" dirty="0">
                <a:solidFill>
                  <a:srgbClr val="1D1D1D"/>
                </a:solidFill>
                <a:effectLst/>
                <a:latin typeface="circe"/>
              </a:rPr>
              <a:t>A common theme is background evidence of instances of a negative attitude to an employee being on maternity leave or returning to work part-time or flexibly</a:t>
            </a:r>
          </a:p>
          <a:p>
            <a:pPr marL="171450" indent="-171450">
              <a:buFont typeface="Arial" panose="020B0604020202020204" pitchFamily="34" charset="0"/>
              <a:buChar char="•"/>
            </a:pPr>
            <a:r>
              <a:rPr lang="en-GB" b="0" i="0" dirty="0">
                <a:solidFill>
                  <a:srgbClr val="1D1D1D"/>
                </a:solidFill>
                <a:effectLst/>
                <a:latin typeface="circe"/>
              </a:rPr>
              <a:t>Often a partly negative knee jerk reaction to the initial request to work part-time</a:t>
            </a:r>
          </a:p>
          <a:p>
            <a:pPr marL="171450" indent="-171450">
              <a:buFont typeface="Arial" panose="020B0604020202020204" pitchFamily="34" charset="0"/>
              <a:buChar char="•"/>
            </a:pPr>
            <a:r>
              <a:rPr lang="en-GB" b="0" i="0" dirty="0">
                <a:solidFill>
                  <a:srgbClr val="1D1D1D"/>
                </a:solidFill>
                <a:effectLst/>
                <a:latin typeface="circe"/>
              </a:rPr>
              <a:t>Often a failure to at least attempt a trial period</a:t>
            </a:r>
          </a:p>
          <a:p>
            <a:pPr marL="171450" indent="-171450">
              <a:buFont typeface="Arial" panose="020B0604020202020204" pitchFamily="34" charset="0"/>
              <a:buChar char="•"/>
            </a:pPr>
            <a:r>
              <a:rPr lang="en-GB" b="0" i="0" dirty="0">
                <a:solidFill>
                  <a:srgbClr val="1D1D1D"/>
                </a:solidFill>
                <a:effectLst/>
                <a:latin typeface="circe"/>
              </a:rPr>
              <a:t>Relations deteriorating over time leading to a constructive dismissal</a:t>
            </a:r>
          </a:p>
          <a:p>
            <a:pPr algn="l">
              <a:buNone/>
            </a:pPr>
            <a:endParaRPr lang="en-GB" b="0" i="0" dirty="0">
              <a:solidFill>
                <a:srgbClr val="1F2345"/>
              </a:solidFill>
              <a:effectLst/>
              <a:latin typeface="agend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b="0" i="0" dirty="0">
                <a:solidFill>
                  <a:srgbClr val="1D1D1D"/>
                </a:solidFill>
                <a:effectLst/>
                <a:latin typeface="circe"/>
              </a:rPr>
              <a:t>You can see some of these elements in the </a:t>
            </a:r>
            <a:r>
              <a:rPr lang="en-GB" b="0" i="0" dirty="0" err="1">
                <a:solidFill>
                  <a:srgbClr val="1D1D1D"/>
                </a:solidFill>
                <a:effectLst/>
                <a:latin typeface="circe"/>
              </a:rPr>
              <a:t>Scancrown</a:t>
            </a:r>
            <a:r>
              <a:rPr lang="en-GB" b="0" i="0" dirty="0">
                <a:solidFill>
                  <a:srgbClr val="1D1D1D"/>
                </a:solidFill>
                <a:effectLst/>
                <a:latin typeface="circe"/>
              </a:rPr>
              <a:t> case, the </a:t>
            </a:r>
            <a:r>
              <a:rPr lang="en-GB" b="0" i="0" dirty="0">
                <a:solidFill>
                  <a:srgbClr val="1F2345"/>
                </a:solidFill>
                <a:effectLst/>
                <a:latin typeface="agenda"/>
              </a:rPr>
              <a:t>Claimant was employed as a sales manager by the Respondent, a small independent estate agency firm. She earned £60K plus a 12% sales commission and bonus which made up a significant element of her remuneration package.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i="0" dirty="0">
              <a:solidFill>
                <a:srgbClr val="1F2345"/>
              </a:solidFill>
              <a:effectLst/>
              <a:latin typeface="agend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b="0" i="0" dirty="0">
                <a:solidFill>
                  <a:srgbClr val="1F2345"/>
                </a:solidFill>
                <a:effectLst/>
                <a:latin typeface="agenda"/>
              </a:rPr>
              <a:t>The normal working hours of the office were 9 am to 6 pm.</a:t>
            </a:r>
          </a:p>
          <a:p>
            <a:pPr algn="l">
              <a:buNone/>
            </a:pPr>
            <a:endParaRPr lang="en-GB" b="0" i="0" dirty="0">
              <a:solidFill>
                <a:srgbClr val="1F2345"/>
              </a:solidFill>
              <a:effectLst/>
              <a:latin typeface="agenda"/>
            </a:endParaRPr>
          </a:p>
          <a:p>
            <a:pPr algn="l">
              <a:buNone/>
            </a:pPr>
            <a:r>
              <a:rPr lang="en-GB" b="0" i="0" dirty="0">
                <a:solidFill>
                  <a:srgbClr val="1F2345"/>
                </a:solidFill>
                <a:effectLst/>
                <a:latin typeface="agenda"/>
              </a:rPr>
              <a:t>On the employee’s return from maternity leave, she applied to modify her working hours to work 4 days a week and to finish at 5pm in order to accommodate the closing time of the nursery that her child attended. </a:t>
            </a:r>
          </a:p>
          <a:p>
            <a:pPr algn="l">
              <a:buNone/>
            </a:pPr>
            <a:endParaRPr lang="en-GB" b="0" i="0" dirty="0">
              <a:solidFill>
                <a:srgbClr val="1F2345"/>
              </a:solidFill>
              <a:effectLst/>
              <a:latin typeface="agenda"/>
            </a:endParaRPr>
          </a:p>
          <a:p>
            <a:pPr algn="l">
              <a:buNone/>
            </a:pPr>
            <a:r>
              <a:rPr lang="en-GB" b="0" i="0" dirty="0">
                <a:solidFill>
                  <a:srgbClr val="1F2345"/>
                </a:solidFill>
                <a:effectLst/>
                <a:latin typeface="agenda"/>
              </a:rPr>
              <a:t>The employer refused the request, detailing 5 business reasons for their decision.  The employee resigned and lodged a Tribunal claim, including for indirect sex discrimination. </a:t>
            </a:r>
          </a:p>
          <a:p>
            <a:pPr algn="l">
              <a:buNone/>
            </a:pPr>
            <a:endParaRPr lang="en-GB" b="0" i="0" dirty="0">
              <a:solidFill>
                <a:srgbClr val="1F2345"/>
              </a:solidFill>
              <a:effectLst/>
              <a:latin typeface="agenda"/>
            </a:endParaRPr>
          </a:p>
          <a:p>
            <a:pPr algn="l">
              <a:buNone/>
            </a:pPr>
            <a:r>
              <a:rPr lang="en-GB" b="0" i="0" dirty="0">
                <a:solidFill>
                  <a:srgbClr val="1F2345"/>
                </a:solidFill>
                <a:effectLst/>
                <a:latin typeface="agenda"/>
              </a:rPr>
              <a:t>Evidence at the Tribunal included:-</a:t>
            </a:r>
          </a:p>
          <a:p>
            <a:pPr algn="l">
              <a:buNone/>
            </a:pPr>
            <a:endParaRPr lang="en-GB" b="0" i="0" dirty="0">
              <a:solidFill>
                <a:srgbClr val="1F2345"/>
              </a:solidFill>
              <a:effectLst/>
              <a:latin typeface="agenda"/>
            </a:endParaRPr>
          </a:p>
          <a:p>
            <a:pPr marL="171450" indent="-171450" algn="l">
              <a:buFont typeface="Arial" panose="020B0604020202020204" pitchFamily="34" charset="0"/>
              <a:buChar char="•"/>
            </a:pPr>
            <a:r>
              <a:rPr lang="en-GB" b="0" i="0" dirty="0">
                <a:solidFill>
                  <a:srgbClr val="1F2345"/>
                </a:solidFill>
                <a:effectLst/>
                <a:latin typeface="agenda"/>
              </a:rPr>
              <a:t>An allegation that a comment made by the owner on night out to celebrate her pregnancy along the lines of ”Why is she pregnant when we are doing so well?”</a:t>
            </a:r>
          </a:p>
          <a:p>
            <a:pPr marL="171450" indent="-171450" algn="l">
              <a:buFont typeface="Arial" panose="020B0604020202020204" pitchFamily="34" charset="0"/>
              <a:buChar char="•"/>
            </a:pPr>
            <a:r>
              <a:rPr lang="en-GB" b="0" i="0" dirty="0">
                <a:solidFill>
                  <a:srgbClr val="1F2345"/>
                </a:solidFill>
                <a:effectLst/>
                <a:latin typeface="agenda"/>
              </a:rPr>
              <a:t>When the employee met with the owner to say that she would like to work 4 days a week on her return – rather than having a discussion around this the Owner replied if she wanted flexible working she would need to make a formal request. Employee took this to be a refusal.</a:t>
            </a:r>
          </a:p>
          <a:p>
            <a:pPr marL="171450" indent="-171450" algn="l">
              <a:buFont typeface="Arial" panose="020B0604020202020204" pitchFamily="34" charset="0"/>
              <a:buChar char="•"/>
            </a:pPr>
            <a:r>
              <a:rPr lang="en-GB" b="0" i="0" dirty="0">
                <a:solidFill>
                  <a:srgbClr val="1F2345"/>
                </a:solidFill>
                <a:effectLst/>
                <a:latin typeface="agenda"/>
              </a:rPr>
              <a:t>A grievance was raised and a formal request was made.</a:t>
            </a:r>
          </a:p>
          <a:p>
            <a:pPr marL="171450" indent="-171450" algn="l">
              <a:buFont typeface="Arial" panose="020B0604020202020204" pitchFamily="34" charset="0"/>
              <a:buChar char="•"/>
            </a:pPr>
            <a:r>
              <a:rPr lang="en-GB" b="0" i="0" dirty="0">
                <a:solidFill>
                  <a:srgbClr val="1F2345"/>
                </a:solidFill>
                <a:effectLst/>
                <a:latin typeface="agenda"/>
              </a:rPr>
              <a:t>Fairly tense meeting with the employer asking questions from a script and the request was ultimately refused.</a:t>
            </a:r>
          </a:p>
          <a:p>
            <a:pPr algn="l">
              <a:buNone/>
            </a:pPr>
            <a:endParaRPr lang="en-GB" b="0" i="0" dirty="0">
              <a:solidFill>
                <a:srgbClr val="1F2345"/>
              </a:solidFill>
              <a:effectLst/>
              <a:latin typeface="agenda"/>
            </a:endParaRPr>
          </a:p>
          <a:p>
            <a:pPr algn="l">
              <a:buNone/>
            </a:pPr>
            <a:r>
              <a:rPr lang="en-GB" b="1" i="0" dirty="0">
                <a:solidFill>
                  <a:srgbClr val="1F2345"/>
                </a:solidFill>
                <a:effectLst/>
                <a:latin typeface="agenda"/>
              </a:rPr>
              <a:t>The ET </a:t>
            </a:r>
            <a:r>
              <a:rPr lang="en-GB" b="0" i="0" dirty="0">
                <a:solidFill>
                  <a:srgbClr val="1F2345"/>
                </a:solidFill>
                <a:effectLst/>
                <a:latin typeface="agenda"/>
              </a:rPr>
              <a:t>noted that although they recognised the Respondent’s business concerns, they did not outweigh the discriminatory impact on the Claimant. The Claimant was therefore found to have been indirectly discriminated against and the award of £185,000 was made.</a:t>
            </a:r>
          </a:p>
          <a:p>
            <a:pPr marL="0" indent="0">
              <a:buFont typeface="Arial" panose="020B0604020202020204" pitchFamily="34" charset="0"/>
              <a:buNone/>
            </a:pPr>
            <a:endParaRPr lang="en-GB" b="0" i="0" dirty="0">
              <a:solidFill>
                <a:srgbClr val="1D1D1D"/>
              </a:solidFill>
              <a:effectLst/>
              <a:latin typeface="circe"/>
            </a:endParaRPr>
          </a:p>
          <a:p>
            <a:pPr marL="0" indent="0">
              <a:buFont typeface="Arial" panose="020B0604020202020204" pitchFamily="34" charset="0"/>
              <a:buNone/>
            </a:pPr>
            <a:endParaRPr lang="en-GB" b="0" i="0" dirty="0">
              <a:solidFill>
                <a:srgbClr val="1D1D1D"/>
              </a:solidFill>
              <a:effectLst/>
              <a:latin typeface="circe"/>
            </a:endParaRPr>
          </a:p>
          <a:p>
            <a:pPr marL="0" indent="0">
              <a:buFont typeface="Arial" panose="020B0604020202020204" pitchFamily="34" charset="0"/>
              <a:buNone/>
            </a:pPr>
            <a:r>
              <a:rPr lang="en-GB" b="1" i="0" dirty="0">
                <a:solidFill>
                  <a:srgbClr val="1D1D1D"/>
                </a:solidFill>
                <a:effectLst/>
                <a:latin typeface="circe"/>
              </a:rPr>
              <a:t>{INTRODUCE NEXT CASE STUDY]</a:t>
            </a:r>
          </a:p>
          <a:p>
            <a:endParaRPr lang="en-GB" b="0" i="1" dirty="0">
              <a:solidFill>
                <a:srgbClr val="1D1D1D"/>
              </a:solidFill>
              <a:effectLst/>
              <a:latin typeface="circe"/>
            </a:endParaRPr>
          </a:p>
          <a:p>
            <a:r>
              <a:rPr lang="en-GB" b="0" i="1" dirty="0">
                <a:solidFill>
                  <a:srgbClr val="1D1D1D"/>
                </a:solidFill>
                <a:effectLst/>
                <a:latin typeface="circe"/>
              </a:rPr>
              <a:t>Claims arising from a refusal to grant a request for flexible working are routinely accompanied by indirect sex discrimination claims.  </a:t>
            </a:r>
          </a:p>
          <a:p>
            <a:endParaRPr lang="en-GB" b="0" i="1" dirty="0">
              <a:solidFill>
                <a:srgbClr val="1D1D1D"/>
              </a:solidFill>
              <a:effectLst/>
              <a:latin typeface="circe"/>
            </a:endParaRPr>
          </a:p>
          <a:p>
            <a:r>
              <a:rPr lang="en-GB" b="0" i="1" dirty="0">
                <a:solidFill>
                  <a:srgbClr val="1D1D1D"/>
                </a:solidFill>
                <a:effectLst/>
                <a:latin typeface="circe"/>
              </a:rPr>
              <a:t>There were two other significant compensation awards made relating to the refusal of flexible working requests, where indirect discrimination claims were successful.  In these cases - Daly v BA Cityflyer Ltd and Thomson v Scancrown Ltd t/a Manors - awards of £40,000 and nearly £185,000 were made, respectively.</a:t>
            </a:r>
          </a:p>
          <a:p>
            <a:endParaRPr lang="en-GB" b="0" i="1" dirty="0">
              <a:solidFill>
                <a:srgbClr val="1D1D1D"/>
              </a:solidFill>
              <a:effectLst/>
              <a:latin typeface="circe"/>
            </a:endParaRPr>
          </a:p>
          <a:p>
            <a:r>
              <a:rPr lang="en-GB" dirty="0">
                <a:hlinkClick r:id="rId3"/>
              </a:rPr>
              <a:t>Mrs A Thompson v Scancrown Ltd T/a Manors: 2205199/2019 - GOV.UK</a:t>
            </a:r>
            <a:endParaRPr lang="en-GB" dirty="0"/>
          </a:p>
          <a:p>
            <a:endParaRPr lang="en-GB" i="1" dirty="0"/>
          </a:p>
          <a:p>
            <a:endParaRPr lang="en-GB" i="1" dirty="0"/>
          </a:p>
        </p:txBody>
      </p:sp>
      <p:sp>
        <p:nvSpPr>
          <p:cNvPr id="4" name="Slide Number Placeholder 3"/>
          <p:cNvSpPr>
            <a:spLocks noGrp="1"/>
          </p:cNvSpPr>
          <p:nvPr>
            <p:ph type="sldNum" sz="quarter" idx="5"/>
          </p:nvPr>
        </p:nvSpPr>
        <p:spPr/>
        <p:txBody>
          <a:bodyPr/>
          <a:lstStyle/>
          <a:p>
            <a:fld id="{CF7086C3-FCA8-49F6-939D-4C0101E88A90}" type="slidenum">
              <a:rPr lang="en-GB" smtClean="0"/>
              <a:t>14</a:t>
            </a:fld>
            <a:endParaRPr lang="en-GB" dirty="0"/>
          </a:p>
        </p:txBody>
      </p:sp>
    </p:spTree>
    <p:extLst>
      <p:ext uri="{BB962C8B-B14F-4D97-AF65-F5344CB8AC3E}">
        <p14:creationId xmlns:p14="http://schemas.microsoft.com/office/powerpoint/2010/main" val="9928776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F7086C3-FCA8-49F6-939D-4C0101E88A90}" type="slidenum">
              <a:rPr lang="en-GB" smtClean="0"/>
              <a:t>15</a:t>
            </a:fld>
            <a:endParaRPr lang="en-GB" dirty="0"/>
          </a:p>
        </p:txBody>
      </p:sp>
    </p:spTree>
    <p:extLst>
      <p:ext uri="{BB962C8B-B14F-4D97-AF65-F5344CB8AC3E}">
        <p14:creationId xmlns:p14="http://schemas.microsoft.com/office/powerpoint/2010/main" val="16893858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i="0" dirty="0">
                <a:solidFill>
                  <a:srgbClr val="1F1F1F"/>
                </a:solidFill>
                <a:effectLst/>
                <a:latin typeface="Source Sans Pro" panose="020B0503030403020204" pitchFamily="34" charset="0"/>
              </a:rPr>
              <a:t>In </a:t>
            </a:r>
            <a:r>
              <a:rPr lang="en-GB" b="0" i="1" u="none" strike="noStrike" dirty="0">
                <a:solidFill>
                  <a:srgbClr val="0062C4"/>
                </a:solidFill>
                <a:effectLst/>
                <a:latin typeface="Source Sans Pro" panose="020B0503030403020204" pitchFamily="34" charset="0"/>
                <a:hlinkClick r:id="rId3"/>
              </a:rPr>
              <a:t>Optare Group Ltd v Transport and General Workers Union UKEAT/0143/07</a:t>
            </a:r>
            <a:r>
              <a:rPr lang="en-GB" b="0" i="0" dirty="0">
                <a:solidFill>
                  <a:srgbClr val="1F1F1F"/>
                </a:solidFill>
                <a:effectLst/>
                <a:latin typeface="Source Sans Pro" panose="020B0503030403020204" pitchFamily="34" charset="0"/>
              </a:rPr>
              <a:t>, the employer proposed to make no more than 19 employees redundant at its Leeds site. A process of consultation was undertaken in accordance with informal procedure agreements between the employer and the union. One of those steps was to ask for volunteers for redundancy. After a process of assessment was complete, notification was given to 17 employees that they were at risk of redundancy. The employer then decided to accept the three volunteers and to make the 17 people selected by the assessment compulsorily redundant. The union argued that, as the employer now proposed dismissing 20 employees as redundant at its Leeds site, the statutory obligation to consult had been triggered. The EAT upheld the tribunal's decision that the three volunteers were to be included in the number to be dismissed by reason of redundancy, that the statutory consultation regime had been triggered and, as the employer had failed to comply with its requirements, made a protective award.</a:t>
            </a:r>
          </a:p>
          <a:p>
            <a:endParaRPr lang="en-GB" b="0" i="0" dirty="0">
              <a:solidFill>
                <a:srgbClr val="1F1F1F"/>
              </a:solidFill>
              <a:effectLst/>
              <a:latin typeface="Source Sans Pro" panose="020B0503030403020204" pitchFamily="34" charset="0"/>
            </a:endParaRPr>
          </a:p>
          <a:p>
            <a:endParaRPr lang="en-GB" b="0" i="0" dirty="0">
              <a:solidFill>
                <a:srgbClr val="1F1F1F"/>
              </a:solidFill>
              <a:effectLst/>
              <a:latin typeface="Source Sans Pro" panose="020B0503030403020204" pitchFamily="34" charset="0"/>
            </a:endParaRPr>
          </a:p>
          <a:p>
            <a:pPr marL="171450" indent="-171450">
              <a:buFont typeface="Arial" panose="020B0604020202020204" pitchFamily="34" charset="0"/>
              <a:buChar char="•"/>
            </a:pPr>
            <a:r>
              <a:rPr lang="en-GB" b="0" i="0" dirty="0">
                <a:solidFill>
                  <a:srgbClr val="1F1F1F"/>
                </a:solidFill>
                <a:effectLst/>
                <a:latin typeface="Source Sans Pro" panose="020B0503030403020204" pitchFamily="34" charset="0"/>
              </a:rPr>
              <a:t>Employers need to keep a very close eye on the numbers.</a:t>
            </a:r>
          </a:p>
          <a:p>
            <a:pPr marL="171450" indent="-171450">
              <a:buFont typeface="Arial" panose="020B0604020202020204" pitchFamily="34" charset="0"/>
              <a:buChar char="•"/>
            </a:pPr>
            <a:r>
              <a:rPr lang="en-GB" b="0" i="0" dirty="0">
                <a:solidFill>
                  <a:srgbClr val="1F1F1F"/>
                </a:solidFill>
                <a:effectLst/>
                <a:latin typeface="Source Sans Pro" panose="020B0503030403020204" pitchFamily="34" charset="0"/>
              </a:rPr>
              <a:t>If in doubt, collectively consult.</a:t>
            </a:r>
          </a:p>
          <a:p>
            <a:pPr marL="171450" indent="-171450">
              <a:buFont typeface="Arial" panose="020B0604020202020204" pitchFamily="34" charset="0"/>
              <a:buChar char="•"/>
            </a:pPr>
            <a:r>
              <a:rPr lang="en-GB" b="0" i="0" dirty="0">
                <a:solidFill>
                  <a:srgbClr val="1F1F1F"/>
                </a:solidFill>
                <a:effectLst/>
                <a:latin typeface="Source Sans Pro" panose="020B0503030403020204" pitchFamily="34" charset="0"/>
              </a:rPr>
              <a:t>May take a bit more time but it will likely increase the quality of the consultation process and will mitigate the risk of a claim.</a:t>
            </a:r>
          </a:p>
          <a:p>
            <a:pPr marL="171450" indent="-171450">
              <a:buFont typeface="Arial" panose="020B0604020202020204" pitchFamily="34" charset="0"/>
              <a:buChar char="•"/>
            </a:pPr>
            <a:r>
              <a:rPr lang="en-GB" b="0" i="0" dirty="0">
                <a:solidFill>
                  <a:srgbClr val="1F1F1F"/>
                </a:solidFill>
                <a:effectLst/>
                <a:latin typeface="Source Sans Pro" panose="020B0503030403020204" pitchFamily="34" charset="0"/>
              </a:rPr>
              <a:t>Take care even if a voluntary redundancy programme only</a:t>
            </a:r>
            <a:endParaRPr lang="en-GB" dirty="0"/>
          </a:p>
        </p:txBody>
      </p:sp>
      <p:sp>
        <p:nvSpPr>
          <p:cNvPr id="4" name="Slide Number Placeholder 3"/>
          <p:cNvSpPr>
            <a:spLocks noGrp="1"/>
          </p:cNvSpPr>
          <p:nvPr>
            <p:ph type="sldNum" sz="quarter" idx="5"/>
          </p:nvPr>
        </p:nvSpPr>
        <p:spPr/>
        <p:txBody>
          <a:bodyPr/>
          <a:lstStyle/>
          <a:p>
            <a:fld id="{CF7086C3-FCA8-49F6-939D-4C0101E88A90}" type="slidenum">
              <a:rPr lang="en-GB" smtClean="0"/>
              <a:t>16</a:t>
            </a:fld>
            <a:endParaRPr lang="en-GB" dirty="0"/>
          </a:p>
        </p:txBody>
      </p:sp>
    </p:spTree>
    <p:extLst>
      <p:ext uri="{BB962C8B-B14F-4D97-AF65-F5344CB8AC3E}">
        <p14:creationId xmlns:p14="http://schemas.microsoft.com/office/powerpoint/2010/main" val="39875761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F7086C3-FCA8-49F6-939D-4C0101E88A90}" type="slidenum">
              <a:rPr lang="en-GB" smtClean="0"/>
              <a:t>17</a:t>
            </a:fld>
            <a:endParaRPr lang="en-GB" dirty="0"/>
          </a:p>
        </p:txBody>
      </p:sp>
    </p:spTree>
    <p:extLst>
      <p:ext uri="{BB962C8B-B14F-4D97-AF65-F5344CB8AC3E}">
        <p14:creationId xmlns:p14="http://schemas.microsoft.com/office/powerpoint/2010/main" val="17483020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hlinkClick r:id="rId3"/>
              </a:rPr>
              <a:t>Npower discriminated against autistic worker - Personnel Today</a:t>
            </a:r>
            <a:endParaRPr lang="en-GB" dirty="0"/>
          </a:p>
          <a:p>
            <a:endParaRPr lang="en-GB" dirty="0"/>
          </a:p>
          <a:p>
            <a:pPr marL="171450" indent="-171450">
              <a:buFont typeface="Arial" panose="020B0604020202020204" pitchFamily="34" charset="0"/>
              <a:buChar char="•"/>
            </a:pPr>
            <a:r>
              <a:rPr lang="en-GB" dirty="0"/>
              <a:t>Autistic employee employed as a senior analyst</a:t>
            </a:r>
          </a:p>
          <a:p>
            <a:pPr marL="171450" indent="-171450">
              <a:buFont typeface="Arial" panose="020B0604020202020204" pitchFamily="34" charset="0"/>
              <a:buChar char="•"/>
            </a:pPr>
            <a:r>
              <a:rPr lang="en-GB" dirty="0"/>
              <a:t>Facts were largely as set out in the case study</a:t>
            </a:r>
          </a:p>
          <a:p>
            <a:pPr marL="171450" indent="-171450">
              <a:buFont typeface="Arial" panose="020B0604020202020204" pitchFamily="34" charset="0"/>
              <a:buChar char="•"/>
            </a:pPr>
            <a:r>
              <a:rPr lang="en-GB" dirty="0"/>
              <a:t>Manager failed to appreciate the employee’s disability / misinterpreted employee’s behaviours – possibly a training failure by the Company</a:t>
            </a:r>
          </a:p>
          <a:p>
            <a:pPr marL="171450" indent="-171450">
              <a:buFont typeface="Arial" panose="020B0604020202020204" pitchFamily="34" charset="0"/>
              <a:buChar char="•"/>
            </a:pPr>
            <a:r>
              <a:rPr lang="en-GB" dirty="0"/>
              <a:t>Manager had a generally negative attitude towards the employee</a:t>
            </a:r>
          </a:p>
          <a:p>
            <a:pPr marL="171450" indent="-171450">
              <a:buFont typeface="Arial" panose="020B0604020202020204" pitchFamily="34" charset="0"/>
              <a:buChar char="•"/>
            </a:pPr>
            <a:r>
              <a:rPr lang="en-GB" dirty="0"/>
              <a:t>OH advice was taken but reasonable adjustments recommended were not taken forward</a:t>
            </a:r>
          </a:p>
          <a:p>
            <a:pPr marL="171450" indent="-171450">
              <a:buFont typeface="Arial" panose="020B0604020202020204" pitchFamily="34" charset="0"/>
              <a:buChar char="•"/>
            </a:pPr>
            <a:r>
              <a:rPr lang="en-GB" dirty="0"/>
              <a:t>The award here is a bit more modest than some of the other ones we have been discussing but if you adjust for inflation it is closer to £45,000</a:t>
            </a:r>
          </a:p>
          <a:p>
            <a:pPr marL="0" indent="0">
              <a:buFont typeface="Arial" panose="020B0604020202020204" pitchFamily="34" charset="0"/>
              <a:buNone/>
            </a:pPr>
            <a:endParaRPr lang="en-GB" dirty="0"/>
          </a:p>
          <a:p>
            <a:pPr marL="0" indent="0">
              <a:buFont typeface="Arial" panose="020B0604020202020204" pitchFamily="34" charset="0"/>
              <a:buNone/>
            </a:pPr>
            <a:r>
              <a:rPr lang="en-GB" dirty="0"/>
              <a:t>There have also been other recent cases involving autistic employees with very high awards including one for £850,000. </a:t>
            </a:r>
          </a:p>
          <a:p>
            <a:pPr marL="0" indent="0">
              <a:buFont typeface="Arial" panose="020B0604020202020204" pitchFamily="34" charset="0"/>
              <a:buNone/>
            </a:pPr>
            <a:endParaRPr lang="en-GB" dirty="0"/>
          </a:p>
          <a:p>
            <a:pPr marL="0" indent="0">
              <a:buFont typeface="Arial" panose="020B0604020202020204" pitchFamily="34" charset="0"/>
              <a:buNone/>
            </a:pPr>
            <a:r>
              <a:rPr lang="en-GB" dirty="0"/>
              <a:t>Recurring theme being a failure to understand the condition and a failure to make reasonable adjustments. Deteriorating relations and then a dismissal – either an actual dismissal by the employer or a resignation by the employee and constructive dismissal.</a:t>
            </a:r>
          </a:p>
          <a:p>
            <a:pPr marL="0" indent="0">
              <a:buFont typeface="Arial" panose="020B0604020202020204" pitchFamily="34" charset="0"/>
              <a:buNone/>
            </a:pPr>
            <a:endParaRPr lang="en-GB" dirty="0"/>
          </a:p>
          <a:p>
            <a:pPr marL="0" indent="0">
              <a:buFont typeface="Arial" panose="020B0604020202020204" pitchFamily="34" charset="0"/>
              <a:buNone/>
            </a:pPr>
            <a:endParaRPr lang="en-GB" dirty="0"/>
          </a:p>
          <a:p>
            <a:pPr marL="171450" indent="-171450">
              <a:buFont typeface="Arial" panose="020B0604020202020204" pitchFamily="34" charset="0"/>
              <a:buChar char="•"/>
            </a:pPr>
            <a:endParaRPr lang="en-GB" dirty="0"/>
          </a:p>
          <a:p>
            <a:endParaRPr lang="en-GB" dirty="0"/>
          </a:p>
          <a:p>
            <a:endParaRPr lang="en-GB" dirty="0"/>
          </a:p>
          <a:p>
            <a:endParaRPr lang="en-GB" dirty="0"/>
          </a:p>
          <a:p>
            <a:endParaRPr lang="en-GB" dirty="0"/>
          </a:p>
          <a:p>
            <a:pPr algn="l" fontAlgn="base">
              <a:spcAft>
                <a:spcPts val="1890"/>
              </a:spcAft>
              <a:buNone/>
            </a:pPr>
            <a:r>
              <a:rPr lang="en-GB" b="0" i="0" dirty="0">
                <a:solidFill>
                  <a:srgbClr val="000000"/>
                </a:solidFill>
                <a:effectLst/>
                <a:latin typeface="garamond-premier-pro"/>
              </a:rPr>
              <a:t>A senior analyst on the autism spectrum has won a claim for indirect disability discrimination after his employer failed to make reasonable adjustments for his condition.</a:t>
            </a:r>
          </a:p>
          <a:p>
            <a:pPr algn="l" fontAlgn="base">
              <a:spcAft>
                <a:spcPts val="1890"/>
              </a:spcAft>
              <a:buNone/>
            </a:pPr>
            <a:r>
              <a:rPr lang="en-GB" b="0" i="0" dirty="0">
                <a:solidFill>
                  <a:srgbClr val="000000"/>
                </a:solidFill>
                <a:effectLst/>
                <a:latin typeface="garamond-premier-pro"/>
              </a:rPr>
              <a:t>Judge Jeremy Shulman </a:t>
            </a:r>
            <a:r>
              <a:rPr lang="en-GB" b="0" i="0" u="sng" dirty="0">
                <a:solidFill>
                  <a:srgbClr val="DA0014"/>
                </a:solidFill>
                <a:effectLst/>
                <a:latin typeface="garamond-premier-pro"/>
                <a:hlinkClick r:id="rId4" tooltip="EMPLOYMENT TRIBUNALS"/>
              </a:rPr>
              <a:t>ruled</a:t>
            </a:r>
            <a:r>
              <a:rPr lang="en-GB" b="0" i="0" dirty="0">
                <a:solidFill>
                  <a:srgbClr val="000000"/>
                </a:solidFill>
                <a:effectLst/>
                <a:latin typeface="garamond-premier-pro"/>
              </a:rPr>
              <a:t> that energy supplier npower had suffered a “continuous management failure” after it failed to take reasonable steps to understand Tom Sherbourne’s disability and failed to implement two sets of reasonable adjustments, one of which was recommended by its own in-house doctor.</a:t>
            </a:r>
          </a:p>
          <a:p>
            <a:pPr algn="l" fontAlgn="base">
              <a:spcAft>
                <a:spcPts val="1890"/>
              </a:spcAft>
              <a:buNone/>
            </a:pPr>
            <a:r>
              <a:rPr lang="en-GB" b="0" i="0" dirty="0">
                <a:solidFill>
                  <a:srgbClr val="000000"/>
                </a:solidFill>
                <a:effectLst/>
                <a:latin typeface="garamond-premier-pro"/>
              </a:rPr>
              <a:t>Sherbourne began work with npower on 2 October 2017 as a senior analyst. He worked in an open-plan setting with a busy walkway behind him, and the tribunal heard it was not very long before he felt overwhelmed and distracted. There were also building works going on around him. </a:t>
            </a:r>
          </a:p>
          <a:p>
            <a:pPr algn="l" fontAlgn="base">
              <a:spcAft>
                <a:spcPts val="1890"/>
              </a:spcAft>
              <a:buNone/>
            </a:pPr>
            <a:r>
              <a:rPr lang="en-GB" b="0" i="0" dirty="0">
                <a:solidFill>
                  <a:srgbClr val="000000"/>
                </a:solidFill>
                <a:effectLst/>
                <a:latin typeface="garamond-premier-pro"/>
              </a:rPr>
              <a:t>Debra Glancy, operations manager at npower, told the tribunal that npower had no autism diversity policy, and she was unaware of anything specifically relating to autism within the organisation. People with autism often find background noise unbearably loud or distracting.</a:t>
            </a:r>
          </a:p>
          <a:p>
            <a:pPr algn="l" fontAlgn="base">
              <a:spcAft>
                <a:spcPts val="1890"/>
              </a:spcAft>
              <a:buNone/>
            </a:pPr>
            <a:endParaRPr lang="en-GB" b="0" i="0" dirty="0">
              <a:solidFill>
                <a:srgbClr val="000000"/>
              </a:solidFill>
              <a:effectLst/>
              <a:latin typeface="garamond-premier-pro"/>
            </a:endParaRPr>
          </a:p>
          <a:p>
            <a:pPr algn="l" fontAlgn="base">
              <a:spcAft>
                <a:spcPts val="1890"/>
              </a:spcAft>
              <a:buNone/>
            </a:pPr>
            <a:r>
              <a:rPr lang="en-GB" b="0" i="0" dirty="0">
                <a:solidFill>
                  <a:srgbClr val="000000"/>
                </a:solidFill>
                <a:effectLst/>
                <a:latin typeface="garamond-premier-pro"/>
              </a:rPr>
              <a:t>Glancy said she felt compelled to hold an informal discussion with Sherbourne about his “disruptive and loud behaviour” on just his second day. She spoke with him again a week later on 10 October, where she reportedly told him “we’re not here to wipe arse”. </a:t>
            </a:r>
          </a:p>
          <a:p>
            <a:pPr algn="l" fontAlgn="base">
              <a:spcAft>
                <a:spcPts val="1890"/>
              </a:spcAft>
              <a:buNone/>
            </a:pPr>
            <a:endParaRPr lang="en-GB" b="0" i="0" dirty="0">
              <a:solidFill>
                <a:srgbClr val="000000"/>
              </a:solidFill>
              <a:effectLst/>
              <a:latin typeface="garamond-premier-pro"/>
            </a:endParaRPr>
          </a:p>
          <a:p>
            <a:pPr algn="l" fontAlgn="base">
              <a:spcAft>
                <a:spcPts val="1890"/>
              </a:spcAft>
              <a:buNone/>
            </a:pPr>
            <a:r>
              <a:rPr lang="en-GB" b="0" i="0" dirty="0">
                <a:solidFill>
                  <a:srgbClr val="000000"/>
                </a:solidFill>
                <a:effectLst/>
                <a:latin typeface="garamond-premier-pro"/>
              </a:rPr>
              <a:t>Another meeting took place on 19 October, and Glancy said she was “of the view that not only was [Sherbourne] disruptive but he was also argumentative, could become agitated and that his behaviour was unacceptable”. At the same meeting, she told Sherbourne they would have weekly catch-up sessions, but the tribunal heard these never took place.</a:t>
            </a:r>
          </a:p>
          <a:p>
            <a:pPr algn="l" fontAlgn="base">
              <a:spcAft>
                <a:spcPts val="1890"/>
              </a:spcAft>
              <a:buNone/>
            </a:pPr>
            <a:r>
              <a:rPr lang="en-GB" b="0" i="0" dirty="0">
                <a:solidFill>
                  <a:srgbClr val="000000"/>
                </a:solidFill>
                <a:effectLst/>
                <a:latin typeface="garamond-premier-pro"/>
              </a:rPr>
              <a:t>On or around 19 October, Sherbourne alleged Glancy told colleagues to “give Tom some things to do so that he doesn’t look like a lost dog”, but Glancy denied this happened. </a:t>
            </a:r>
          </a:p>
          <a:p>
            <a:pPr algn="l" fontAlgn="base">
              <a:spcAft>
                <a:spcPts val="1890"/>
              </a:spcAft>
              <a:buNone/>
            </a:pPr>
            <a:r>
              <a:rPr lang="en-GB" b="0" i="0" dirty="0">
                <a:solidFill>
                  <a:srgbClr val="000000"/>
                </a:solidFill>
                <a:effectLst/>
                <a:latin typeface="garamond-premier-pro"/>
              </a:rPr>
              <a:t>By November, Sherbourne became distressed about changes to his working environment and different people sitting near him due to the flexible working policy. This caused him to have more frequent toilet breaks, and he often sweated profusely. </a:t>
            </a:r>
          </a:p>
          <a:p>
            <a:pPr algn="l" fontAlgn="base">
              <a:spcAft>
                <a:spcPts val="1890"/>
              </a:spcAft>
              <a:buNone/>
            </a:pPr>
            <a:r>
              <a:rPr lang="en-GB" b="0" i="0" dirty="0">
                <a:solidFill>
                  <a:srgbClr val="000000"/>
                </a:solidFill>
                <a:effectLst/>
                <a:latin typeface="garamond-premier-pro"/>
              </a:rPr>
              <a:t>He “felt subject to distraction”, and the “noise and smells” at work caused him distress. Sherbourne added that he felt he was not getting support from his colleagues so he tried to cope alone. </a:t>
            </a:r>
          </a:p>
          <a:p>
            <a:pPr algn="l" fontAlgn="base">
              <a:spcAft>
                <a:spcPts val="1890"/>
              </a:spcAft>
              <a:buNone/>
            </a:pPr>
            <a:r>
              <a:rPr lang="en-GB" b="0" i="0" dirty="0">
                <a:solidFill>
                  <a:srgbClr val="000000"/>
                </a:solidFill>
                <a:effectLst/>
                <a:latin typeface="garamond-premier-pro"/>
              </a:rPr>
              <a:t>On 2 February 2018, Sherbourne suffered what he described as a ‘breakdown’ at work, and said he had suicidal thoughts, but Glancy described this as “a bit of a meltdown”. Sherbourne went off sick, and was diagnosed by his GP with an anxiety disorder. </a:t>
            </a:r>
          </a:p>
          <a:p>
            <a:pPr algn="l" fontAlgn="base">
              <a:spcAft>
                <a:spcPts val="1890"/>
              </a:spcAft>
              <a:buNone/>
            </a:pPr>
            <a:endParaRPr lang="en-GB" b="0" i="0" dirty="0">
              <a:solidFill>
                <a:srgbClr val="000000"/>
              </a:solidFill>
              <a:effectLst/>
              <a:latin typeface="garamond-premier-pro"/>
            </a:endParaRPr>
          </a:p>
          <a:p>
            <a:pPr algn="l" fontAlgn="base">
              <a:spcAft>
                <a:spcPts val="1890"/>
              </a:spcAft>
              <a:buNone/>
            </a:pPr>
            <a:r>
              <a:rPr lang="en-GB" b="0" i="0" dirty="0">
                <a:solidFill>
                  <a:srgbClr val="000000"/>
                </a:solidFill>
                <a:effectLst/>
                <a:latin typeface="garamond-premier-pro"/>
              </a:rPr>
              <a:t>Sherbourne underwent an autism assessment and was referred to npower’s occupational health (OH) team on 11 April. Dr King, from the OH team, made various recommendations for his return to the workplace. </a:t>
            </a:r>
          </a:p>
          <a:p>
            <a:pPr algn="l" fontAlgn="base">
              <a:spcAft>
                <a:spcPts val="1890"/>
              </a:spcAft>
              <a:buNone/>
            </a:pPr>
            <a:r>
              <a:rPr lang="en-GB" b="0" i="0" dirty="0">
                <a:solidFill>
                  <a:srgbClr val="000000"/>
                </a:solidFill>
                <a:effectLst/>
                <a:latin typeface="garamond-premier-pro"/>
              </a:rPr>
              <a:t>These adjustments were explained by Dr King to Glancy. Dr King agreed it was “likely” that Sherbourne would receive an autism diagnosis and almost certainly would be considered disabled under the Equality Act. </a:t>
            </a:r>
          </a:p>
          <a:p>
            <a:pPr algn="l" fontAlgn="base">
              <a:spcAft>
                <a:spcPts val="1890"/>
              </a:spcAft>
              <a:buNone/>
            </a:pPr>
            <a:r>
              <a:rPr lang="en-GB" b="0" i="0" dirty="0">
                <a:solidFill>
                  <a:srgbClr val="000000"/>
                </a:solidFill>
                <a:effectLst/>
                <a:latin typeface="garamond-premier-pro"/>
              </a:rPr>
              <a:t>Glancy told the tribunal that “she knew that people with autism had difficulties” but said Dr King’s recommendations were not put in place because of inadequate training. </a:t>
            </a:r>
          </a:p>
          <a:p>
            <a:pPr algn="l" fontAlgn="base">
              <a:spcAft>
                <a:spcPts val="1890"/>
              </a:spcAft>
              <a:buNone/>
            </a:pPr>
            <a:r>
              <a:rPr lang="en-GB" b="0" i="0" dirty="0">
                <a:solidFill>
                  <a:srgbClr val="000000"/>
                </a:solidFill>
                <a:effectLst/>
                <a:latin typeface="garamond-premier-pro"/>
              </a:rPr>
              <a:t>Glancy invoked the organisation’s capability process on 2 May, and this led Sherbourne to feel his manager “showed little empathy towards him”. </a:t>
            </a:r>
          </a:p>
          <a:p>
            <a:pPr algn="l" fontAlgn="base">
              <a:spcAft>
                <a:spcPts val="1890"/>
              </a:spcAft>
              <a:buNone/>
            </a:pPr>
            <a:r>
              <a:rPr lang="en-GB" b="0" i="0" dirty="0">
                <a:solidFill>
                  <a:srgbClr val="000000"/>
                </a:solidFill>
                <a:effectLst/>
                <a:latin typeface="garamond-premier-pro"/>
              </a:rPr>
              <a:t>A welfare meeting took place on 20 June to discuss Sherbourne’s ability to attend work. The tribunal found Glancy was “more concerned with when [Sherbourne] would come back to work rather than his disability”. </a:t>
            </a:r>
          </a:p>
          <a:p>
            <a:pPr algn="l" fontAlgn="base">
              <a:spcAft>
                <a:spcPts val="1890"/>
              </a:spcAft>
              <a:buNone/>
            </a:pPr>
            <a:r>
              <a:rPr lang="en-GB" b="0" i="0" dirty="0">
                <a:solidFill>
                  <a:srgbClr val="000000"/>
                </a:solidFill>
                <a:effectLst/>
                <a:latin typeface="garamond-premier-pro"/>
              </a:rPr>
              <a:t>The tribunal heard Glancy asked Sherbourne if he would like a lower-grade job. </a:t>
            </a:r>
          </a:p>
          <a:p>
            <a:pPr algn="l" fontAlgn="base">
              <a:spcAft>
                <a:spcPts val="1890"/>
              </a:spcAft>
              <a:buNone/>
            </a:pPr>
            <a:endParaRPr lang="en-GB" b="0" i="0" dirty="0">
              <a:solidFill>
                <a:srgbClr val="000000"/>
              </a:solidFill>
              <a:effectLst/>
              <a:latin typeface="garamond-premier-pro"/>
            </a:endParaRPr>
          </a:p>
          <a:p>
            <a:pPr algn="l" fontAlgn="base">
              <a:spcAft>
                <a:spcPts val="1890"/>
              </a:spcAft>
              <a:buNone/>
            </a:pPr>
            <a:r>
              <a:rPr lang="en-GB" b="0" i="0" dirty="0">
                <a:solidFill>
                  <a:srgbClr val="000000"/>
                </a:solidFill>
                <a:effectLst/>
                <a:latin typeface="garamond-premier-pro"/>
              </a:rPr>
              <a:t>Sherbourne received a letter the next day with a capability procedure notification, a comment of how his absence “fell short” of npower’s requirements and mention of the possibility of offering him a lower-grade role. </a:t>
            </a:r>
          </a:p>
          <a:p>
            <a:pPr algn="l" fontAlgn="base">
              <a:spcAft>
                <a:spcPts val="1890"/>
              </a:spcAft>
              <a:buNone/>
            </a:pPr>
            <a:r>
              <a:rPr lang="en-GB" b="0" i="0" dirty="0">
                <a:solidFill>
                  <a:srgbClr val="000000"/>
                </a:solidFill>
                <a:effectLst/>
                <a:latin typeface="garamond-premier-pro"/>
              </a:rPr>
              <a:t>A further meeting took place on 3 August where Sherbourne presented Glancy with a “wish list” of adjustments. Glancy admitted to the tribunal that “everything on the list could be achieved”.</a:t>
            </a:r>
          </a:p>
          <a:p>
            <a:pPr algn="l" fontAlgn="base">
              <a:spcAft>
                <a:spcPts val="1890"/>
              </a:spcAft>
              <a:buNone/>
            </a:pPr>
            <a:r>
              <a:rPr lang="en-GB" b="0" i="0" dirty="0">
                <a:solidFill>
                  <a:srgbClr val="000000"/>
                </a:solidFill>
                <a:effectLst/>
                <a:latin typeface="garamond-premier-pro"/>
              </a:rPr>
              <a:t>Sherbourne did not attend a meeting on 21 August to discuss the end of his contract. His employment was terminated with effect from 30 September. He appealed his dismissal, but this was refused. </a:t>
            </a:r>
          </a:p>
          <a:p>
            <a:pPr algn="l" fontAlgn="base">
              <a:spcAft>
                <a:spcPts val="1890"/>
              </a:spcAft>
              <a:buNone/>
            </a:pPr>
            <a:r>
              <a:rPr lang="en-GB" b="0" i="0" dirty="0">
                <a:solidFill>
                  <a:srgbClr val="000000"/>
                </a:solidFill>
                <a:effectLst/>
                <a:latin typeface="garamond-premier-pro"/>
              </a:rPr>
              <a:t>Sherbourne brought complaints to the Leeds employment tribunal that npower had indirectly discriminated against him on the grounds of his disability and failed to make reasonable adjustments for his autism. </a:t>
            </a:r>
          </a:p>
          <a:p>
            <a:pPr algn="l" fontAlgn="base">
              <a:spcAft>
                <a:spcPts val="1890"/>
              </a:spcAft>
              <a:buNone/>
            </a:pPr>
            <a:r>
              <a:rPr lang="en-GB" b="0" i="0" dirty="0">
                <a:solidFill>
                  <a:srgbClr val="000000"/>
                </a:solidFill>
                <a:effectLst/>
                <a:latin typeface="garamond-premier-pro"/>
              </a:rPr>
              <a:t>Judge Shulman ruled in favour of Sherbourne, saying npower failed to implement reasonable adjustments, inappropriately used its capability procedure and used “dismissal as a tool to rid themselves of a disabled employee”. </a:t>
            </a:r>
          </a:p>
          <a:p>
            <a:pPr algn="l" fontAlgn="base">
              <a:spcAft>
                <a:spcPts val="1890"/>
              </a:spcAft>
              <a:buNone/>
            </a:pPr>
            <a:r>
              <a:rPr lang="en-GB" b="0" i="0" dirty="0">
                <a:solidFill>
                  <a:srgbClr val="000000"/>
                </a:solidFill>
                <a:effectLst/>
                <a:latin typeface="garamond-premier-pro"/>
              </a:rPr>
              <a:t>Paul Holcroft, Croner associate director, said employers needed to understand how the work environment and associated stimuli can have a significant impact on neurodivergent employees because of the way their brain interprets information such as sounds, sights and communication.</a:t>
            </a:r>
          </a:p>
          <a:p>
            <a:pPr algn="l" fontAlgn="base">
              <a:spcAft>
                <a:spcPts val="1890"/>
              </a:spcAft>
              <a:buNone/>
            </a:pPr>
            <a:endParaRPr lang="en-GB" b="0" i="0" dirty="0">
              <a:solidFill>
                <a:srgbClr val="000000"/>
              </a:solidFill>
              <a:effectLst/>
              <a:latin typeface="garamond-premier-pro"/>
            </a:endParaRPr>
          </a:p>
          <a:p>
            <a:pPr algn="l" fontAlgn="base">
              <a:spcAft>
                <a:spcPts val="1890"/>
              </a:spcAft>
              <a:buNone/>
            </a:pPr>
            <a:r>
              <a:rPr lang="en-GB" b="0" i="0" dirty="0">
                <a:solidFill>
                  <a:srgbClr val="000000"/>
                </a:solidFill>
                <a:effectLst/>
                <a:latin typeface="garamond-premier-pro"/>
              </a:rPr>
              <a:t>“Considering changes to the work environment is another important part of the reasonable adjustment duty, by discussing how best to support the employee in the business,” Holcroft said. “Even simple changes – like introducing quiet working hours, allowing noise cancelling equipment to be used or having allocated desks and drawers for austistic employees in a hot-desking office – can have a positive impact and help neurodiverse employees feel more comfortable at work.”</a:t>
            </a:r>
          </a:p>
          <a:p>
            <a:pPr algn="l" fontAlgn="base">
              <a:spcAft>
                <a:spcPts val="1890"/>
              </a:spcAft>
              <a:buNone/>
            </a:pPr>
            <a:r>
              <a:rPr lang="en-GB" b="0" i="0" dirty="0">
                <a:solidFill>
                  <a:srgbClr val="000000"/>
                </a:solidFill>
                <a:effectLst/>
                <a:latin typeface="garamond-premier-pro"/>
              </a:rPr>
              <a:t>A spokesperson for npower said it was “disappointed by the ruling that we did not sufficiently understand and then make reasonable adjustments in this case”.</a:t>
            </a:r>
          </a:p>
          <a:p>
            <a:pPr algn="l" fontAlgn="base">
              <a:spcAft>
                <a:spcPts val="1890"/>
              </a:spcAft>
              <a:buNone/>
            </a:pPr>
            <a:r>
              <a:rPr lang="en-GB" b="0" i="0" dirty="0">
                <a:solidFill>
                  <a:srgbClr val="000000"/>
                </a:solidFill>
                <a:effectLst/>
                <a:latin typeface="garamond-premier-pro"/>
              </a:rPr>
              <a:t>They added: “npower prides itself on the equal opportunities we provide and our diversity policies specifically include how employees with a disability are treated at work, including employees with autism. We are still reviewing the basis of the judgment – if this review shows that further training is needed at a local level, we would implement this immediately.”</a:t>
            </a:r>
          </a:p>
          <a:p>
            <a:pPr algn="l" fontAlgn="base">
              <a:spcAft>
                <a:spcPts val="1890"/>
              </a:spcAft>
              <a:buNone/>
            </a:pPr>
            <a:endParaRPr lang="en-GB" b="0" i="0" dirty="0">
              <a:solidFill>
                <a:srgbClr val="000000"/>
              </a:solidFill>
              <a:effectLst/>
              <a:latin typeface="garamond-premier-pro"/>
            </a:endParaRPr>
          </a:p>
          <a:p>
            <a:pPr algn="l" fontAlgn="base">
              <a:spcAft>
                <a:spcPts val="1890"/>
              </a:spcAft>
            </a:pPr>
            <a:r>
              <a:rPr lang="en-GB" b="0" i="0" dirty="0">
                <a:solidFill>
                  <a:srgbClr val="000000"/>
                </a:solidFill>
                <a:effectLst/>
                <a:latin typeface="garamond-premier-pro"/>
              </a:rPr>
              <a:t>Sherbourne could not be reached for comment. A remedy hearing for the case has been scheduled for 27 June.</a:t>
            </a:r>
          </a:p>
          <a:p>
            <a:endParaRPr lang="en-GB" dirty="0"/>
          </a:p>
        </p:txBody>
      </p:sp>
      <p:sp>
        <p:nvSpPr>
          <p:cNvPr id="4" name="Slide Number Placeholder 3"/>
          <p:cNvSpPr>
            <a:spLocks noGrp="1"/>
          </p:cNvSpPr>
          <p:nvPr>
            <p:ph type="sldNum" sz="quarter" idx="5"/>
          </p:nvPr>
        </p:nvSpPr>
        <p:spPr/>
        <p:txBody>
          <a:bodyPr/>
          <a:lstStyle/>
          <a:p>
            <a:fld id="{CF7086C3-FCA8-49F6-939D-4C0101E88A90}" type="slidenum">
              <a:rPr lang="en-GB" smtClean="0"/>
              <a:t>18</a:t>
            </a:fld>
            <a:endParaRPr lang="en-GB" dirty="0"/>
          </a:p>
        </p:txBody>
      </p:sp>
    </p:spTree>
    <p:extLst>
      <p:ext uri="{BB962C8B-B14F-4D97-AF65-F5344CB8AC3E}">
        <p14:creationId xmlns:p14="http://schemas.microsoft.com/office/powerpoint/2010/main" val="1705584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F7086C3-FCA8-49F6-939D-4C0101E88A90}" type="slidenum">
              <a:rPr lang="en-GB" smtClean="0"/>
              <a:t>19</a:t>
            </a:fld>
            <a:endParaRPr lang="en-GB" dirty="0"/>
          </a:p>
        </p:txBody>
      </p:sp>
    </p:spTree>
    <p:extLst>
      <p:ext uri="{BB962C8B-B14F-4D97-AF65-F5344CB8AC3E}">
        <p14:creationId xmlns:p14="http://schemas.microsoft.com/office/powerpoint/2010/main" val="18739032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I am going to look at…..</a:t>
            </a:r>
          </a:p>
          <a:p>
            <a:endParaRPr lang="en-GB" b="1" dirty="0"/>
          </a:p>
          <a:p>
            <a:r>
              <a:rPr lang="en-GB" b="1" dirty="0"/>
              <a:t>Alan is then going to cover……………………… before we both look at 3 case studies and then Alan will conclude with Risk…….</a:t>
            </a:r>
          </a:p>
          <a:p>
            <a:endParaRPr lang="en-GB" dirty="0"/>
          </a:p>
          <a:p>
            <a:endParaRPr lang="en-GB" dirty="0"/>
          </a:p>
        </p:txBody>
      </p:sp>
      <p:sp>
        <p:nvSpPr>
          <p:cNvPr id="4" name="Slide Number Placeholder 3"/>
          <p:cNvSpPr>
            <a:spLocks noGrp="1"/>
          </p:cNvSpPr>
          <p:nvPr>
            <p:ph type="sldNum" sz="quarter" idx="5"/>
          </p:nvPr>
        </p:nvSpPr>
        <p:spPr/>
        <p:txBody>
          <a:bodyPr/>
          <a:lstStyle/>
          <a:p>
            <a:fld id="{CF7086C3-FCA8-49F6-939D-4C0101E88A90}" type="slidenum">
              <a:rPr lang="en-GB" smtClean="0"/>
              <a:t>2</a:t>
            </a:fld>
            <a:endParaRPr lang="en-GB" dirty="0"/>
          </a:p>
        </p:txBody>
      </p:sp>
    </p:spTree>
    <p:extLst>
      <p:ext uri="{BB962C8B-B14F-4D97-AF65-F5344CB8AC3E}">
        <p14:creationId xmlns:p14="http://schemas.microsoft.com/office/powerpoint/2010/main" val="13460423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F7086C3-FCA8-49F6-939D-4C0101E88A90}" type="slidenum">
              <a:rPr lang="en-GB" smtClean="0"/>
              <a:t>20</a:t>
            </a:fld>
            <a:endParaRPr lang="en-GB" dirty="0"/>
          </a:p>
        </p:txBody>
      </p:sp>
    </p:spTree>
    <p:extLst>
      <p:ext uri="{BB962C8B-B14F-4D97-AF65-F5344CB8AC3E}">
        <p14:creationId xmlns:p14="http://schemas.microsoft.com/office/powerpoint/2010/main" val="27190521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F7086C3-FCA8-49F6-939D-4C0101E88A90}" type="slidenum">
              <a:rPr lang="en-GB" smtClean="0"/>
              <a:t>21</a:t>
            </a:fld>
            <a:endParaRPr lang="en-GB" dirty="0"/>
          </a:p>
        </p:txBody>
      </p:sp>
    </p:spTree>
    <p:extLst>
      <p:ext uri="{BB962C8B-B14F-4D97-AF65-F5344CB8AC3E}">
        <p14:creationId xmlns:p14="http://schemas.microsoft.com/office/powerpoint/2010/main" val="28900832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F7086C3-FCA8-49F6-939D-4C0101E88A90}" type="slidenum">
              <a:rPr lang="en-GB" smtClean="0"/>
              <a:t>22</a:t>
            </a:fld>
            <a:endParaRPr lang="en-GB" dirty="0"/>
          </a:p>
        </p:txBody>
      </p:sp>
    </p:spTree>
    <p:extLst>
      <p:ext uri="{BB962C8B-B14F-4D97-AF65-F5344CB8AC3E}">
        <p14:creationId xmlns:p14="http://schemas.microsoft.com/office/powerpoint/2010/main" val="17020361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buNone/>
            </a:pPr>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QUESTIONS</a:t>
            </a:r>
          </a:p>
          <a:p>
            <a:pPr algn="just">
              <a:buNone/>
            </a:pPr>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p>
          <a:p>
            <a:pPr algn="just">
              <a:buNone/>
            </a:pPr>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 Why was such a high award made for an employee who was still in their probationary period?</a:t>
            </a:r>
          </a:p>
          <a:p>
            <a:pPr algn="just">
              <a:buNone/>
            </a:pPr>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p>
          <a:p>
            <a:pPr algn="just">
              <a:buNone/>
            </a:pPr>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 Can there ever be personal liability for an employment tribunal claim?</a:t>
            </a:r>
          </a:p>
          <a:p>
            <a:pPr algn="just">
              <a:buNone/>
            </a:pPr>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p>
          <a:p>
            <a:pPr algn="just">
              <a:buNone/>
            </a:pPr>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 In what circumstances can you refuse a flexible working request?</a:t>
            </a:r>
          </a:p>
          <a:p>
            <a:pPr algn="just">
              <a:buNone/>
            </a:pPr>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p>
          <a:p>
            <a:pPr algn="just">
              <a:buNone/>
            </a:pPr>
            <a:r>
              <a:rPr lang="en-GB" sz="1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[fact specific]</a:t>
            </a:r>
          </a:p>
          <a:p>
            <a:pPr algn="just">
              <a:buNone/>
            </a:pPr>
            <a:endPar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algn="just">
              <a:buNone/>
            </a:pPr>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One possible example – employee who wants to work from home 100% of the time but where some face to face interaction is important either with clients/customers or colleagues. Solution – compromise where work eg 2 days in the office.</a:t>
            </a:r>
          </a:p>
          <a:p>
            <a:pPr algn="just">
              <a:buNone/>
            </a:pPr>
            <a:endPar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algn="just">
              <a:buNone/>
            </a:pPr>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Another example – telephone sales employee who wants to work </a:t>
            </a:r>
            <a:r>
              <a:rPr lang="en-GB" sz="18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outwith</a:t>
            </a:r>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the hours that the company’s telephone lines are open</a:t>
            </a:r>
          </a:p>
          <a:p>
            <a:pPr algn="just">
              <a:buNone/>
            </a:pPr>
            <a:endPar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algn="just">
              <a:buNone/>
            </a:pPr>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r>
              <a:rPr lang="en-GB" sz="1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trial period]</a:t>
            </a:r>
          </a:p>
          <a:p>
            <a:pPr algn="just">
              <a:buNone/>
            </a:pPr>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p>
          <a:p>
            <a:pPr algn="just">
              <a:buNone/>
            </a:pPr>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 How do you best manage a situation where something has gone wrong and a significant claim has been made?</a:t>
            </a:r>
          </a:p>
          <a:p>
            <a:pPr algn="just">
              <a:buNone/>
            </a:pPr>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p>
          <a:p>
            <a:pPr algn="just">
              <a:buNone/>
            </a:pPr>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a:t>
            </a:r>
          </a:p>
          <a:p>
            <a:pPr algn="just">
              <a:buNone/>
            </a:pPr>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[Assess exposure]</a:t>
            </a:r>
          </a:p>
          <a:p>
            <a:pPr algn="just">
              <a:buNone/>
            </a:pPr>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[Can situation be resolved by reinstating/fixing the situation]</a:t>
            </a:r>
          </a:p>
          <a:p>
            <a:pPr algn="just">
              <a:buNone/>
            </a:pPr>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[Can matter be settled/if so, how much]</a:t>
            </a:r>
          </a:p>
          <a:p>
            <a:pPr algn="just">
              <a:buNone/>
            </a:pPr>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[mitigation of loss arguments/contribution to dismissal arguments/Polky arguments]</a:t>
            </a:r>
          </a:p>
          <a:p>
            <a:pPr algn="just">
              <a:buNone/>
            </a:pPr>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p>
          <a:p>
            <a:pPr algn="just"/>
            <a:r>
              <a:rPr lang="en-GB" sz="1800" dirty="0">
                <a:solidFill>
                  <a:srgbClr val="000000"/>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FINISH AT 11.55</a:t>
            </a:r>
            <a:endPar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CF7086C3-FCA8-49F6-939D-4C0101E88A90}" type="slidenum">
              <a:rPr lang="en-GB" smtClean="0"/>
              <a:t>23</a:t>
            </a:fld>
            <a:endParaRPr lang="en-GB" dirty="0"/>
          </a:p>
        </p:txBody>
      </p:sp>
    </p:spTree>
    <p:extLst>
      <p:ext uri="{BB962C8B-B14F-4D97-AF65-F5344CB8AC3E}">
        <p14:creationId xmlns:p14="http://schemas.microsoft.com/office/powerpoint/2010/main" val="29158482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In terms of what the risks are and this will really come as no great surprise</a:t>
            </a:r>
            <a:r>
              <a:rPr lang="en-GB" dirty="0"/>
              <a:t>………… Starting in the top left hand box……..</a:t>
            </a:r>
          </a:p>
          <a:p>
            <a:endParaRPr lang="en-GB" dirty="0"/>
          </a:p>
          <a:p>
            <a:r>
              <a:rPr lang="en-GB" b="1" dirty="0"/>
              <a:t>Financial</a:t>
            </a:r>
          </a:p>
          <a:p>
            <a:endParaRPr lang="en-GB" dirty="0"/>
          </a:p>
          <a:p>
            <a:r>
              <a:rPr lang="en-GB" b="1" dirty="0"/>
              <a:t>Time</a:t>
            </a:r>
            <a:r>
              <a:rPr lang="en-GB" dirty="0"/>
              <a:t>……………………. –  In addition, for smaller organisations in particular a claim can hang over you and even for larger organisations it may hang over those involved. The psychological impact should not be underestimated.</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Reputational risk </a:t>
            </a:r>
            <a:r>
              <a:rPr lang="en-GB" dirty="0"/>
              <a:t>– both internal and external</a:t>
            </a:r>
          </a:p>
          <a:p>
            <a:endParaRPr lang="en-GB" b="1" dirty="0"/>
          </a:p>
          <a:p>
            <a:r>
              <a:rPr lang="en-GB" b="1" dirty="0"/>
              <a:t>The one that might be more of a surprise is the public procurement implications</a:t>
            </a:r>
            <a:r>
              <a:rPr lang="en-GB" dirty="0"/>
              <a:t>…..</a:t>
            </a:r>
          </a:p>
          <a:p>
            <a:endParaRPr lang="en-GB" i="0" dirty="0"/>
          </a:p>
          <a:p>
            <a:r>
              <a:rPr lang="en-GB" b="0" i="0" dirty="0">
                <a:solidFill>
                  <a:srgbClr val="001D35"/>
                </a:solidFill>
                <a:effectLst/>
                <a:latin typeface="Google Sans"/>
              </a:rPr>
              <a:t>An employment tribunal claim itself does not automatically lead to exclusion from public procurement processes. However, the outcome of the claim, particularly if it results in a finding of wrongdoing, can be a factor considered by a contracting organisation when deciding whether to exclude a bidder or supplier.</a:t>
            </a:r>
            <a:endParaRPr lang="en-GB" i="0" dirty="0"/>
          </a:p>
          <a:p>
            <a:endParaRPr lang="en-GB" dirty="0"/>
          </a:p>
        </p:txBody>
      </p:sp>
      <p:sp>
        <p:nvSpPr>
          <p:cNvPr id="4" name="Slide Number Placeholder 3"/>
          <p:cNvSpPr>
            <a:spLocks noGrp="1"/>
          </p:cNvSpPr>
          <p:nvPr>
            <p:ph type="sldNum" sz="quarter" idx="5"/>
          </p:nvPr>
        </p:nvSpPr>
        <p:spPr/>
        <p:txBody>
          <a:bodyPr/>
          <a:lstStyle/>
          <a:p>
            <a:fld id="{CF7086C3-FCA8-49F6-939D-4C0101E88A90}" type="slidenum">
              <a:rPr lang="en-GB" smtClean="0"/>
              <a:t>3</a:t>
            </a:fld>
            <a:endParaRPr lang="en-GB" dirty="0"/>
          </a:p>
        </p:txBody>
      </p:sp>
    </p:spTree>
    <p:extLst>
      <p:ext uri="{BB962C8B-B14F-4D97-AF65-F5344CB8AC3E}">
        <p14:creationId xmlns:p14="http://schemas.microsoft.com/office/powerpoint/2010/main" val="24753976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Over the next couple of slides I’ve picked 6 news headlines from the past few years…..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dirty="0"/>
          </a:p>
          <a:p>
            <a:pPr marL="0" indent="0">
              <a:buNone/>
            </a:pPr>
            <a:r>
              <a:rPr lang="en-GB" b="1" dirty="0"/>
              <a:t>Ex-Hammersmith and Fulham Council boss awarded £4.6million </a:t>
            </a:r>
          </a:p>
          <a:p>
            <a:pPr marL="0" indent="0">
              <a:buNone/>
            </a:pPr>
            <a:endParaRPr lang="en-GB" i="1" dirty="0"/>
          </a:p>
          <a:p>
            <a:pPr marL="0" indent="0">
              <a:buNone/>
            </a:pPr>
            <a:r>
              <a:rPr lang="en-GB" i="0" dirty="0"/>
              <a:t>This was actually one of the largest awards ever made by an employment tribunal. It was reported that the Council intended to appeal the award but I am not sure if they did.</a:t>
            </a:r>
          </a:p>
          <a:p>
            <a:pPr marL="0" indent="0">
              <a:buNone/>
            </a:pPr>
            <a:endParaRPr lang="en-GB" i="0" dirty="0"/>
          </a:p>
          <a:p>
            <a:pPr marL="0" indent="0">
              <a:buNone/>
            </a:pPr>
            <a:r>
              <a:rPr lang="en-GB" i="0" dirty="0"/>
              <a:t>It is noting in this case that the employee was on her probationary period and had only worked for the Council for 9 months.</a:t>
            </a:r>
          </a:p>
          <a:p>
            <a:pPr marL="0" indent="0">
              <a:buNone/>
            </a:pPr>
            <a:endParaRPr lang="en-GB" i="0" dirty="0"/>
          </a:p>
          <a:p>
            <a:pPr marL="0" indent="0">
              <a:buNone/>
            </a:pPr>
            <a:r>
              <a:rPr lang="en-GB" i="0" dirty="0"/>
              <a:t>This was a senior employee with ADHD and also post traumatic stress disorder and the circumstances of the case meant that it was unlikely that she would work again. She was dismissed when off sick on the expiry of her probationary period. </a:t>
            </a:r>
          </a:p>
          <a:p>
            <a:pPr marL="0" indent="0">
              <a:buNone/>
            </a:pPr>
            <a:endParaRPr lang="en-GB" i="0" dirty="0"/>
          </a:p>
          <a:p>
            <a:pPr marL="0" indent="0">
              <a:buNone/>
            </a:pPr>
            <a:r>
              <a:rPr lang="en-GB" i="0" dirty="0"/>
              <a:t>The council argued that the employee had failed to successfully complete her probationary period but the Tribunal found that the Council were not to justified in doing so. There is a fair bit to this case but there were clearly failures in the way that the situation was handled and in the decision making process.</a:t>
            </a:r>
          </a:p>
          <a:p>
            <a:pPr marL="0" indent="0">
              <a:buNone/>
            </a:pPr>
            <a:endParaRPr lang="en-GB" i="1" dirty="0"/>
          </a:p>
          <a:p>
            <a:pPr marL="0" indent="0">
              <a:buNone/>
            </a:pPr>
            <a:r>
              <a:rPr lang="en-GB" dirty="0">
                <a:hlinkClick r:id="rId3"/>
              </a:rPr>
              <a:t>Employment Tribunal award of almost £4.6 million for disability discrimination and harassment - BM Insights - Blake Morgan</a:t>
            </a:r>
            <a:endParaRPr lang="en-GB" i="1" dirty="0"/>
          </a:p>
          <a:p>
            <a:pPr marL="0" indent="0">
              <a:buNone/>
            </a:pPr>
            <a:endParaRPr lang="en-GB" i="1" dirty="0"/>
          </a:p>
          <a:p>
            <a:pPr marL="0" indent="0">
              <a:buNone/>
            </a:pPr>
            <a:r>
              <a:rPr lang="en-GB" b="1" dirty="0"/>
              <a:t>Executive called “old fossil” by younger boss wins £3.1m discrimination pay out</a:t>
            </a:r>
          </a:p>
          <a:p>
            <a:endParaRPr lang="en-GB" dirty="0"/>
          </a:p>
          <a:p>
            <a:r>
              <a:rPr lang="en-GB" dirty="0"/>
              <a:t>This case involved a 58 year old senior executive who accused his employer (of 40 years), a large engineering firm, of having an “institutional and deep prejudice against older employees”.</a:t>
            </a:r>
          </a:p>
          <a:p>
            <a:endParaRPr lang="en-GB" dirty="0"/>
          </a:p>
          <a:p>
            <a:r>
              <a:rPr lang="en-GB" dirty="0"/>
              <a:t>He won his claims of age discrimination, unfair dismissal, whistleblowing and victimisation. The evidence before the Tribunal included an allegation that </a:t>
            </a:r>
            <a:r>
              <a:rPr lang="en-GB" b="0" i="0" dirty="0">
                <a:solidFill>
                  <a:srgbClr val="313131"/>
                </a:solidFill>
                <a:effectLst/>
                <a:latin typeface="Oxygen" panose="020F0502020204030204" pitchFamily="2" charset="0"/>
              </a:rPr>
              <a:t>the claimant had received a 45-minute lecture describing how he was an “old fossil” and he “didn’t know how to deal with millennials”. There was also an allegation that the company had a policy of not hiring people over the age of 45. The Tribunal found that that was something very close to a rule.</a:t>
            </a:r>
          </a:p>
          <a:p>
            <a:endParaRPr lang="en-GB" b="0" i="0" dirty="0">
              <a:solidFill>
                <a:srgbClr val="313131"/>
              </a:solidFill>
              <a:effectLst/>
              <a:latin typeface="Oxygen" panose="020F0502020204030204" pitchFamily="2" charset="0"/>
            </a:endParaRPr>
          </a:p>
          <a:p>
            <a:r>
              <a:rPr lang="en-GB" b="0" i="0" dirty="0">
                <a:solidFill>
                  <a:srgbClr val="313131"/>
                </a:solidFill>
                <a:effectLst/>
                <a:latin typeface="Oxygen" panose="020F0502020204030204" pitchFamily="2" charset="0"/>
              </a:rPr>
              <a:t>Again, there was a suggestion of an appeal but I am not aware if that happened or not. In terms of what went wrong here – a combination of cultural failings, leadership issues and poor decision making.</a:t>
            </a:r>
            <a:endParaRPr lang="en-GB" dirty="0"/>
          </a:p>
          <a:p>
            <a:pPr marL="0" indent="0">
              <a:buNone/>
            </a:pPr>
            <a:endParaRPr lang="en-GB" i="1" dirty="0"/>
          </a:p>
          <a:p>
            <a:pPr marL="0" indent="0">
              <a:buNone/>
            </a:pPr>
            <a:r>
              <a:rPr lang="en-GB" i="1" dirty="0"/>
              <a:t>www.personneltoday.com/hr/executive-called-old-fossil-awarded-3-2m-in-ageism-case</a:t>
            </a:r>
          </a:p>
          <a:p>
            <a:pPr marL="0" indent="0">
              <a:buNone/>
            </a:pPr>
            <a:endParaRPr lang="en-GB" i="1" dirty="0"/>
          </a:p>
          <a:p>
            <a:pPr marL="0" indent="0">
              <a:buNone/>
            </a:pPr>
            <a:r>
              <a:rPr lang="en-GB" sz="1200" b="1" dirty="0">
                <a:solidFill>
                  <a:srgbClr val="000000"/>
                </a:solidFill>
                <a:cs typeface="Roboto Light" panose="02000000000000000000" pitchFamily="2" charset="0"/>
              </a:rPr>
              <a:t>Executive whose job was given to someone else while she was off sick with breast cancer wins £1.2m payout.</a:t>
            </a:r>
          </a:p>
          <a:p>
            <a:pPr marL="0" indent="0">
              <a:buNone/>
            </a:pPr>
            <a:endParaRPr lang="en-GB" sz="1200" b="1" i="0" dirty="0">
              <a:solidFill>
                <a:srgbClr val="000000"/>
              </a:solidFill>
              <a:effectLst/>
              <a:cs typeface="Roboto Light" panose="02000000000000000000" pitchFamily="2" charset="0"/>
            </a:endParaRPr>
          </a:p>
          <a:p>
            <a:pPr marL="0" indent="0">
              <a:buNone/>
            </a:pPr>
            <a:r>
              <a:rPr lang="en-GB" sz="1200" b="0" i="0" dirty="0">
                <a:solidFill>
                  <a:srgbClr val="000000"/>
                </a:solidFill>
                <a:effectLst/>
                <a:cs typeface="Roboto Light" panose="02000000000000000000" pitchFamily="2" charset="0"/>
              </a:rPr>
              <a:t>Again, some poor decision making leading to a very significant claim.</a:t>
            </a:r>
          </a:p>
          <a:p>
            <a:endParaRPr lang="en-GB" sz="1200" b="0" i="0" dirty="0">
              <a:solidFill>
                <a:srgbClr val="000000"/>
              </a:solidFill>
              <a:effectLst/>
              <a:cs typeface="Roboto Light" panose="02000000000000000000" pitchFamily="2" charset="0"/>
            </a:endParaRPr>
          </a:p>
          <a:p>
            <a:r>
              <a:rPr lang="en-GB" sz="1200" b="0" i="0" dirty="0">
                <a:solidFill>
                  <a:srgbClr val="000000"/>
                </a:solidFill>
                <a:effectLst/>
                <a:cs typeface="Roboto Light" panose="02000000000000000000" pitchFamily="2" charset="0"/>
              </a:rPr>
              <a:t>This was a senior employee who </a:t>
            </a:r>
            <a:r>
              <a:rPr lang="en-GB" sz="1200" dirty="0">
                <a:solidFill>
                  <a:srgbClr val="000000"/>
                </a:solidFill>
                <a:cs typeface="Roboto Light" panose="02000000000000000000" pitchFamily="2" charset="0"/>
              </a:rPr>
              <a:t>found out on LinkedIn that a colleague had replaced her role when she was off sick with breast cancer. She originally thought this was temporary only but was subsequently told it was a permanent change and her role was to be shared, which effectively demoted her. She subsequently resigned and claimed disability discrimination and constructive dismissal.</a:t>
            </a:r>
          </a:p>
          <a:p>
            <a:endParaRPr lang="en-GB" sz="1200" dirty="0">
              <a:solidFill>
                <a:srgbClr val="000000"/>
              </a:solidFill>
              <a:cs typeface="Roboto Light" panose="02000000000000000000" pitchFamily="2" charset="0"/>
            </a:endParaRPr>
          </a:p>
          <a:p>
            <a:r>
              <a:rPr lang="en-GB" sz="1200" b="1" dirty="0">
                <a:solidFill>
                  <a:srgbClr val="000000"/>
                </a:solidFill>
                <a:cs typeface="Roboto Light" panose="02000000000000000000" pitchFamily="2" charset="0"/>
              </a:rPr>
              <a:t>We will come back to this point, but you will see there is a trend emerging of senior, well paid employees, receiving high awards where their employment has come to an end and there has been discrimination. There is also a backdrop of poor decision making by people in management or leadership roles.</a:t>
            </a:r>
            <a:endParaRPr lang="en-GB" i="1" dirty="0"/>
          </a:p>
          <a:p>
            <a:pPr marL="0" indent="0">
              <a:buNone/>
            </a:pPr>
            <a:endParaRPr lang="en-GB" i="1" dirty="0"/>
          </a:p>
          <a:p>
            <a:pPr>
              <a:buNone/>
            </a:pPr>
            <a:r>
              <a:rPr lang="en-GB" dirty="0">
                <a:effectLst/>
              </a:rPr>
              <a:t>How much can you be awarded for disability discrimination and harassment? The recent case of </a:t>
            </a:r>
            <a:r>
              <a:rPr lang="en-GB" i="1" u="none" strike="noStrike" dirty="0">
                <a:solidFill>
                  <a:srgbClr val="8ED300"/>
                </a:solidFill>
                <a:effectLst/>
                <a:hlinkClick r:id="rId4"/>
              </a:rPr>
              <a:t>Mrs R Wright-Turner v London Borough Council of Hammersmith and Fulham and Ms K Dero</a:t>
            </a:r>
            <a:r>
              <a:rPr lang="en-GB" i="1" dirty="0">
                <a:effectLst/>
              </a:rPr>
              <a:t> </a:t>
            </a:r>
            <a:r>
              <a:rPr lang="en-GB" dirty="0">
                <a:effectLst/>
              </a:rPr>
              <a:t>made headlines because the award of almost £4.6 million is one of the largest awards ever made by the Employment Tribunal.</a:t>
            </a:r>
          </a:p>
          <a:p>
            <a:pPr algn="l">
              <a:spcBef>
                <a:spcPts val="1500"/>
              </a:spcBef>
              <a:spcAft>
                <a:spcPts val="1500"/>
              </a:spcAft>
              <a:buNone/>
            </a:pPr>
            <a:r>
              <a:rPr lang="en-GB" b="1" i="0" cap="all" dirty="0">
                <a:solidFill>
                  <a:srgbClr val="A395B7"/>
                </a:solidFill>
                <a:effectLst/>
                <a:latin typeface="gill-sans-nova"/>
              </a:rPr>
              <a:t>Background</a:t>
            </a:r>
          </a:p>
          <a:p>
            <a:pPr algn="l">
              <a:buNone/>
            </a:pPr>
            <a:r>
              <a:rPr lang="en-GB" b="0" i="0" dirty="0">
                <a:solidFill>
                  <a:srgbClr val="32214C"/>
                </a:solidFill>
                <a:effectLst/>
                <a:latin typeface="gill-sans-nova"/>
              </a:rPr>
              <a:t>The claimant, Mrs Wright-Turner, was employed by the London Borough of Hammersmith and Fulham (the first respondent) between 13 November 2017 and 9 August 2018 as Director of Public Services Reform.</a:t>
            </a:r>
          </a:p>
          <a:p>
            <a:pPr algn="l">
              <a:buNone/>
            </a:pPr>
            <a:r>
              <a:rPr lang="en-GB" b="0" i="0" dirty="0">
                <a:solidFill>
                  <a:srgbClr val="32214C"/>
                </a:solidFill>
                <a:effectLst/>
                <a:latin typeface="gill-sans-nova"/>
              </a:rPr>
              <a:t>The claimant was diagnosed with Attention Deficit Hyperactivity Disorder (ADHD) in November 2016 for which she was on daily medication. The claimant also suffered from Post Traumatic Stress Disorder (PTSD) as a result of her previous role supporting with the response to the Grenfell Tower fire. The PTSD diagnosis was made in October 2017, shortly before starting her new job with the respondent.</a:t>
            </a:r>
          </a:p>
          <a:p>
            <a:pPr algn="l">
              <a:buNone/>
            </a:pPr>
            <a:r>
              <a:rPr lang="en-GB" b="0" i="0" dirty="0">
                <a:solidFill>
                  <a:srgbClr val="32214C"/>
                </a:solidFill>
                <a:effectLst/>
                <a:latin typeface="gill-sans-nova"/>
              </a:rPr>
              <a:t>The claimant’s new role was a senior one and she was responsible for setting up a new department and designing and delivering the new service and structure. Before beginning in the post, she had already identified several budgetary issues, limiting the size and resources of her department. This resulted in her often working extremely long hours, leading to exhaustion and anxiety, but she felt unable to take holiday or sick leave before the end of her probationary period on 11 May 2018.</a:t>
            </a:r>
          </a:p>
          <a:p>
            <a:pPr algn="l">
              <a:buNone/>
            </a:pPr>
            <a:r>
              <a:rPr lang="en-GB" b="0" i="0" dirty="0">
                <a:solidFill>
                  <a:srgbClr val="32214C"/>
                </a:solidFill>
                <a:effectLst/>
                <a:latin typeface="gill-sans-nova"/>
              </a:rPr>
              <a:t>In a meeting on 2 May 2018, concerns were raised by the local authority’s Chief Executive, Ms Dero (the second respondent), over the claimant not having raised her ADHD diagnosis during the recruitment process. Enquires were made about any adjustments and a buddy was assigned. This led the claimant to feel uncomfortable and humiliated, although it was accepted that this was not intentional. The respondents also alleged that during this meeting, extending the claimant’s probationary period was discussed. However, the Employment Tribunal did not accept that this discussion took place.</a:t>
            </a:r>
          </a:p>
          <a:p>
            <a:pPr algn="l">
              <a:buNone/>
            </a:pPr>
            <a:r>
              <a:rPr lang="en-GB" b="0" i="0" dirty="0">
                <a:solidFill>
                  <a:srgbClr val="32214C"/>
                </a:solidFill>
                <a:effectLst/>
                <a:latin typeface="gill-sans-nova"/>
              </a:rPr>
              <a:t>That same day, the claimant went to the pub with some colleagues, during which she suffered a breakdown and panic attack. After being taken to A&amp;E, she was found to be depressed, suicidal and traumatised but not intoxicated, although a colleague referred to her as having ‘had a lot to drink’ in conversation with the second respondent.</a:t>
            </a:r>
          </a:p>
          <a:p>
            <a:pPr algn="l">
              <a:spcBef>
                <a:spcPts val="1500"/>
              </a:spcBef>
              <a:spcAft>
                <a:spcPts val="1500"/>
              </a:spcAft>
              <a:buNone/>
            </a:pPr>
            <a:r>
              <a:rPr lang="en-GB" b="1" i="0" cap="all" dirty="0">
                <a:solidFill>
                  <a:srgbClr val="A395B7"/>
                </a:solidFill>
                <a:effectLst/>
                <a:latin typeface="gill-sans-nova"/>
              </a:rPr>
              <a:t>Signed off work</a:t>
            </a:r>
          </a:p>
          <a:p>
            <a:pPr algn="l">
              <a:buNone/>
            </a:pPr>
            <a:r>
              <a:rPr lang="en-GB" b="0" i="0" dirty="0">
                <a:solidFill>
                  <a:srgbClr val="32214C"/>
                </a:solidFill>
                <a:effectLst/>
                <a:latin typeface="gill-sans-nova"/>
              </a:rPr>
              <a:t>Subsequently, the claimant was signed off work for one month because of PTSD and acute anxiety and advised to have no contact with work.</a:t>
            </a:r>
          </a:p>
          <a:p>
            <a:pPr algn="l">
              <a:buNone/>
            </a:pPr>
            <a:r>
              <a:rPr lang="en-GB" b="0" i="0" dirty="0">
                <a:solidFill>
                  <a:srgbClr val="32214C"/>
                </a:solidFill>
                <a:effectLst/>
                <a:latin typeface="gill-sans-nova"/>
              </a:rPr>
              <a:t>By a letter dated 10 May, although not received until 19 May and found by the Employment Tribunal to be backdated to before the end of the initial probation period, the claimant was advised that her probationary period had been extended by three months to 9 August. This was because she was ‘unable to have the conversation about the areas for progress’ due to being on extended sick leave.</a:t>
            </a:r>
          </a:p>
          <a:p>
            <a:pPr algn="l">
              <a:buNone/>
            </a:pPr>
            <a:r>
              <a:rPr lang="en-GB" b="0" i="0" dirty="0">
                <a:solidFill>
                  <a:srgbClr val="32214C"/>
                </a:solidFill>
                <a:effectLst/>
                <a:latin typeface="gill-sans-nova"/>
              </a:rPr>
              <a:t>The claimant remained off work for three months, before being dismissed via a letter dated 31 July 2018, and the claimant’s employment ended on 8 August on the expiry of her extended probation. The decision for dismissal was taken due to the fact the claimant had been unable to improve her performance as she was on long-term sick leave with no end in sight, the lack of contact from her in the intervening period, her high-profile role and the expectations of that role. However, the only reasons given in the dismissal letter related to budget and it lacked overall detail about how the claimant had failed her probation and why it was not again being extended. The claimant was not invited to a formal meeting to discuss her potential dismissal.</a:t>
            </a:r>
          </a:p>
          <a:p>
            <a:pPr algn="l">
              <a:buNone/>
            </a:pPr>
            <a:r>
              <a:rPr lang="en-GB" b="0" i="0" dirty="0">
                <a:solidFill>
                  <a:srgbClr val="32214C"/>
                </a:solidFill>
                <a:effectLst/>
                <a:latin typeface="gill-sans-nova"/>
              </a:rPr>
              <a:t>The claimant had already raised a holding grievance (stating that she would be submitting a formal grievance) on 1 August 2018 prior to receiving the termination letter. This resulted in the respondents  sending her the termination letter on 2 August (received 4 August), but backdated to 31 July to make it appear as though it had been sent before the grievance was received.</a:t>
            </a:r>
          </a:p>
          <a:p>
            <a:pPr algn="l">
              <a:buNone/>
            </a:pPr>
            <a:r>
              <a:rPr lang="en-GB" b="0" i="0" dirty="0">
                <a:solidFill>
                  <a:srgbClr val="32214C"/>
                </a:solidFill>
                <a:effectLst/>
                <a:latin typeface="gill-sans-nova"/>
              </a:rPr>
              <a:t>On 15 August, the claimant submitted an appeal against her dismissal and grievance via her solicitors asserting that no significant concerns had been raised about her performance or capability. She alleged discrimination and victimisation and raised concerns over the backdating of the termination letter. The respondents did not deal with this grievance or appeal.</a:t>
            </a:r>
          </a:p>
          <a:p>
            <a:pPr algn="l">
              <a:spcBef>
                <a:spcPts val="1500"/>
              </a:spcBef>
              <a:spcAft>
                <a:spcPts val="1500"/>
              </a:spcAft>
              <a:buNone/>
            </a:pPr>
            <a:r>
              <a:rPr lang="en-GB" b="1" i="0" cap="all" dirty="0">
                <a:solidFill>
                  <a:srgbClr val="A395B7"/>
                </a:solidFill>
                <a:effectLst/>
                <a:latin typeface="gill-sans-nova"/>
              </a:rPr>
              <a:t>The Employment Tribunal</a:t>
            </a:r>
          </a:p>
          <a:p>
            <a:pPr algn="l">
              <a:buNone/>
            </a:pPr>
            <a:r>
              <a:rPr lang="en-GB" b="0" i="0" dirty="0">
                <a:solidFill>
                  <a:srgbClr val="32214C"/>
                </a:solidFill>
                <a:effectLst/>
                <a:latin typeface="gill-sans-nova"/>
              </a:rPr>
              <a:t>The claimant brought multiple claims to the Employment Tribunal including disability discrimination and harassment including:</a:t>
            </a:r>
          </a:p>
          <a:p>
            <a:pPr algn="l">
              <a:buFont typeface="Arial" panose="020B0604020202020204" pitchFamily="34" charset="0"/>
              <a:buChar char="•"/>
            </a:pPr>
            <a:r>
              <a:rPr lang="en-GB" b="0" i="0" dirty="0">
                <a:solidFill>
                  <a:srgbClr val="32214C"/>
                </a:solidFill>
                <a:effectLst/>
                <a:latin typeface="gill-sans-nova"/>
              </a:rPr>
              <a:t>The claimant’s probation period being extended by three months without feedback on performance whilst on sick leave and without an opportunity to discuss it, which was in contravention of the respondent’s policies;</a:t>
            </a:r>
          </a:p>
          <a:p>
            <a:pPr algn="l">
              <a:buFont typeface="Arial" panose="020B0604020202020204" pitchFamily="34" charset="0"/>
              <a:buChar char="•"/>
            </a:pPr>
            <a:r>
              <a:rPr lang="en-GB" b="0" i="0" dirty="0">
                <a:solidFill>
                  <a:srgbClr val="32214C"/>
                </a:solidFill>
                <a:effectLst/>
                <a:latin typeface="gill-sans-nova"/>
              </a:rPr>
              <a:t>Dismissing the claimant without proper explanation and without giving her the opportunity to be heard before the decision was taken and without any warning or any opportunity to appeal;</a:t>
            </a:r>
          </a:p>
          <a:p>
            <a:pPr algn="l">
              <a:buFont typeface="Arial" panose="020B0604020202020204" pitchFamily="34" charset="0"/>
              <a:buChar char="•"/>
            </a:pPr>
            <a:r>
              <a:rPr lang="en-GB" b="0" i="0" dirty="0">
                <a:solidFill>
                  <a:srgbClr val="32214C"/>
                </a:solidFill>
                <a:effectLst/>
                <a:latin typeface="gill-sans-nova"/>
              </a:rPr>
              <a:t>Failure to respond adequately or at all to the grievances and appeals raised by the claimant; and</a:t>
            </a:r>
          </a:p>
          <a:p>
            <a:pPr algn="l">
              <a:buFont typeface="Arial" panose="020B0604020202020204" pitchFamily="34" charset="0"/>
              <a:buChar char="•"/>
            </a:pPr>
            <a:r>
              <a:rPr lang="en-GB" b="0" i="0" dirty="0">
                <a:solidFill>
                  <a:srgbClr val="32214C"/>
                </a:solidFill>
                <a:effectLst/>
                <a:latin typeface="gill-sans-nova"/>
              </a:rPr>
              <a:t>Procedural failings under the ACAS Code of Practice on Disciplinary and Grievance Procedures.</a:t>
            </a:r>
          </a:p>
          <a:p>
            <a:pPr algn="l">
              <a:buNone/>
            </a:pPr>
            <a:r>
              <a:rPr lang="en-GB" b="0" i="0" dirty="0">
                <a:solidFill>
                  <a:srgbClr val="32214C"/>
                </a:solidFill>
                <a:effectLst/>
                <a:latin typeface="gill-sans-nova"/>
              </a:rPr>
              <a:t>The Employment Tribunal judgment was given in 2021.</a:t>
            </a:r>
          </a:p>
          <a:p>
            <a:pPr algn="l">
              <a:buNone/>
            </a:pPr>
            <a:r>
              <a:rPr lang="en-GB" b="0" i="0" dirty="0">
                <a:solidFill>
                  <a:srgbClr val="32214C"/>
                </a:solidFill>
                <a:effectLst/>
                <a:latin typeface="gill-sans-nova"/>
              </a:rPr>
              <a:t>It held that the claimant was disabled by reason of ADHD and PTSD at all relevant times.</a:t>
            </a:r>
          </a:p>
          <a:p>
            <a:pPr algn="l">
              <a:buNone/>
            </a:pPr>
            <a:r>
              <a:rPr lang="en-GB" b="0" i="0" dirty="0">
                <a:solidFill>
                  <a:srgbClr val="32214C"/>
                </a:solidFill>
                <a:effectLst/>
                <a:latin typeface="gill-sans-nova"/>
              </a:rPr>
              <a:t>It found that the meeting held on 2 May 2018 did amount to harassment, and it was reasonable for the conduct to be regarded as creating an adverse environment, although it was found that this was not deliberate.</a:t>
            </a:r>
          </a:p>
          <a:p>
            <a:pPr algn="l">
              <a:buNone/>
            </a:pPr>
            <a:r>
              <a:rPr lang="en-GB" b="0" i="0" dirty="0">
                <a:solidFill>
                  <a:srgbClr val="32214C"/>
                </a:solidFill>
                <a:effectLst/>
                <a:latin typeface="gill-sans-nova"/>
              </a:rPr>
              <a:t>It was also held that the claimant’s probation was extended by three months with limited feedback, which was neither in accordance with the probationary policy nor warranted an extension of the probationary period. But for the claimant’s disability-related sickness absence, the claimant would have been confirmed in post on 11 May. The extension of the probationary period was therefore related to the claimant’s disability-related sickness absence.</a:t>
            </a:r>
          </a:p>
          <a:p>
            <a:pPr algn="l">
              <a:buNone/>
            </a:pPr>
            <a:r>
              <a:rPr lang="en-GB" b="0" i="0" dirty="0">
                <a:solidFill>
                  <a:srgbClr val="32214C"/>
                </a:solidFill>
                <a:effectLst/>
                <a:latin typeface="gill-sans-nova"/>
              </a:rPr>
              <a:t>The claimant’s dismissal was also held to be discriminatory. A hypothetical comparator who did not have the claimant’s disabilities would not have been dismissed in the circumstances due to the absence of any evidence substantiating any performance concerns, lack of process and the limited reasons set out in the termination letter. The respondents also failed to give adequate consideration to the alternative option of extending the probationary period.</a:t>
            </a:r>
          </a:p>
          <a:p>
            <a:pPr algn="l">
              <a:buNone/>
            </a:pPr>
            <a:r>
              <a:rPr lang="en-GB" b="0" i="0" dirty="0">
                <a:solidFill>
                  <a:srgbClr val="32214C"/>
                </a:solidFill>
                <a:effectLst/>
                <a:latin typeface="gill-sans-nova"/>
              </a:rPr>
              <a:t>Finally, it was held that the first respondent failed to comply with the ACAS Code of Practice in relation to the claimant’s dismissal and her appeal against dismissal dated 15 August 2018, and grievance of the same date. The reasons given by the respondents were limited and unclear and the respondents failed to provide an explanation for these comprehensive failures.</a:t>
            </a:r>
          </a:p>
          <a:p>
            <a:pPr algn="l">
              <a:spcBef>
                <a:spcPts val="1500"/>
              </a:spcBef>
              <a:spcAft>
                <a:spcPts val="1500"/>
              </a:spcAft>
              <a:buNone/>
            </a:pPr>
            <a:r>
              <a:rPr lang="en-GB" b="1" i="0" cap="all" dirty="0">
                <a:solidFill>
                  <a:srgbClr val="A395B7"/>
                </a:solidFill>
                <a:effectLst/>
                <a:latin typeface="gill-sans-nova"/>
              </a:rPr>
              <a:t>Remedies hearing</a:t>
            </a:r>
          </a:p>
          <a:p>
            <a:pPr algn="l">
              <a:buNone/>
            </a:pPr>
            <a:r>
              <a:rPr lang="en-GB" b="0" i="0" dirty="0">
                <a:solidFill>
                  <a:srgbClr val="32214C"/>
                </a:solidFill>
                <a:effectLst/>
                <a:latin typeface="gill-sans-nova"/>
              </a:rPr>
              <a:t>The remedies hearing took place over various days between January and March 2024 and judgment given on 13 March 2024.</a:t>
            </a:r>
          </a:p>
          <a:p>
            <a:pPr algn="l">
              <a:buNone/>
            </a:pPr>
            <a:r>
              <a:rPr lang="en-GB" b="0" i="0" dirty="0">
                <a:solidFill>
                  <a:srgbClr val="32214C"/>
                </a:solidFill>
                <a:effectLst/>
                <a:latin typeface="gill-sans-nova"/>
              </a:rPr>
              <a:t>The Employment Tribunal found that the claimant’s health had been so impacted to the point it was unlikely she would work again. Her marriage had ended and repossession proceedings had been commenced because she had been unable to pay her mortgage.</a:t>
            </a:r>
          </a:p>
          <a:p>
            <a:pPr algn="l">
              <a:buNone/>
            </a:pPr>
            <a:r>
              <a:rPr lang="en-GB" b="0" i="0" dirty="0">
                <a:solidFill>
                  <a:srgbClr val="32214C"/>
                </a:solidFill>
                <a:effectLst/>
                <a:latin typeface="gill-sans-nova"/>
              </a:rPr>
              <a:t>The Employment Tribunal awarded past loss of earnings of over £327,000 and future loss of earnings up to retirement of almost £900,000. An award of over £600,000 was made for loss of pensions. There was also an award of £60,000 for injury to feelings (which exceeded the highest </a:t>
            </a:r>
            <a:r>
              <a:rPr lang="en-GB" b="0" i="1" dirty="0">
                <a:solidFill>
                  <a:srgbClr val="32214C"/>
                </a:solidFill>
                <a:effectLst/>
                <a:latin typeface="gill-sans-nova"/>
              </a:rPr>
              <a:t>Vento</a:t>
            </a:r>
            <a:r>
              <a:rPr lang="en-GB" b="0" i="0" dirty="0">
                <a:solidFill>
                  <a:srgbClr val="32214C"/>
                </a:solidFill>
                <a:effectLst/>
                <a:latin typeface="gill-sans-nova"/>
              </a:rPr>
              <a:t> band) as well as an award of £60,000 for psychiatric injury.</a:t>
            </a:r>
          </a:p>
          <a:p>
            <a:pPr algn="l">
              <a:buNone/>
            </a:pPr>
            <a:r>
              <a:rPr lang="en-GB" b="0" i="0" dirty="0">
                <a:solidFill>
                  <a:srgbClr val="32214C"/>
                </a:solidFill>
                <a:effectLst/>
                <a:latin typeface="gill-sans-nova"/>
              </a:rPr>
              <a:t>For non-compliance with the ACAS Code of Practice, the Employment Tribunal awarded an uplift of £271,479.85.</a:t>
            </a:r>
          </a:p>
          <a:p>
            <a:pPr algn="l">
              <a:buNone/>
            </a:pPr>
            <a:r>
              <a:rPr lang="en-GB" b="0" i="0" dirty="0">
                <a:solidFill>
                  <a:srgbClr val="32214C"/>
                </a:solidFill>
                <a:effectLst/>
                <a:latin typeface="gill-sans-nova"/>
              </a:rPr>
              <a:t>Significantly, an award of exemplary damages of £15,000 was made against the first respondents, (the Council). This award is only available against servants of the Government and is designed to punish conduct which is either oppressive, arbitrary or unconstitutional. Specific factors included the attempts by some Council witnesses to deliberately mislead the Employment Tribunal.</a:t>
            </a:r>
          </a:p>
          <a:p>
            <a:pPr algn="l"/>
            <a:r>
              <a:rPr lang="en-GB" b="0" i="0" dirty="0">
                <a:solidFill>
                  <a:srgbClr val="32214C"/>
                </a:solidFill>
                <a:effectLst/>
                <a:latin typeface="gill-sans-nova"/>
              </a:rPr>
              <a:t>In total, £4,580,587.39 was awarded to the claimant, although it is reported that the Council intends to appeal this award.</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GB" b="0" dirty="0"/>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GB" b="0" dirty="0"/>
          </a:p>
          <a:p>
            <a:endParaRPr lang="en-GB" dirty="0"/>
          </a:p>
        </p:txBody>
      </p:sp>
      <p:sp>
        <p:nvSpPr>
          <p:cNvPr id="4" name="Slide Number Placeholder 3"/>
          <p:cNvSpPr>
            <a:spLocks noGrp="1"/>
          </p:cNvSpPr>
          <p:nvPr>
            <p:ph type="sldNum" sz="quarter" idx="5"/>
          </p:nvPr>
        </p:nvSpPr>
        <p:spPr/>
        <p:txBody>
          <a:bodyPr/>
          <a:lstStyle/>
          <a:p>
            <a:fld id="{CF7086C3-FCA8-49F6-939D-4C0101E88A90}" type="slidenum">
              <a:rPr lang="en-GB" smtClean="0"/>
              <a:t>4</a:t>
            </a:fld>
            <a:endParaRPr lang="en-GB" dirty="0"/>
          </a:p>
        </p:txBody>
      </p:sp>
    </p:spTree>
    <p:extLst>
      <p:ext uri="{BB962C8B-B14F-4D97-AF65-F5344CB8AC3E}">
        <p14:creationId xmlns:p14="http://schemas.microsoft.com/office/powerpoint/2010/main" val="2942824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b="1" dirty="0"/>
              <a:t>Looking briefly at 3 more headlines….</a:t>
            </a:r>
          </a:p>
          <a:p>
            <a:pPr marL="228600" indent="-228600">
              <a:buAutoNum type="arabicPeriod"/>
            </a:pPr>
            <a:endParaRPr lang="en-GB" dirty="0"/>
          </a:p>
          <a:p>
            <a:pPr marL="228600" indent="-228600">
              <a:buAutoNum type="arabicPeriod"/>
            </a:pPr>
            <a:endParaRPr lang="en-GB" dirty="0"/>
          </a:p>
          <a:p>
            <a:pPr marL="0" indent="0">
              <a:buNone/>
            </a:pPr>
            <a:r>
              <a:rPr lang="en-GB" b="1" dirty="0"/>
              <a:t>Senior Executive wins £2.5 million unfair dismissal payout after being sacked when steroids he was taking for illness altered his mood</a:t>
            </a:r>
          </a:p>
          <a:p>
            <a:endParaRPr lang="en-GB" dirty="0"/>
          </a:p>
          <a:p>
            <a:r>
              <a:rPr lang="en-GB" dirty="0"/>
              <a:t>This case involved a senior employee who was dismissed after 36 years of service. This related to certain behaviours and a fall out with senior management when he was taking a course of steroids for a skin condition.</a:t>
            </a:r>
          </a:p>
          <a:p>
            <a:endParaRPr lang="en-GB" dirty="0"/>
          </a:p>
          <a:p>
            <a:r>
              <a:rPr lang="en-GB" dirty="0"/>
              <a:t>Again, another senior employee and a disability discrimination claim.</a:t>
            </a:r>
          </a:p>
          <a:p>
            <a:endParaRPr lang="en-GB" b="1" i="1" dirty="0"/>
          </a:p>
          <a:p>
            <a:pPr marL="0" indent="0">
              <a:buNone/>
            </a:pPr>
            <a:r>
              <a:rPr lang="en-GB" dirty="0">
                <a:hlinkClick r:id="rId3"/>
              </a:rPr>
              <a:t>94950</a:t>
            </a:r>
            <a:endParaRPr lang="en-GB" b="1" dirty="0"/>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GB" b="0" dirty="0"/>
          </a:p>
          <a:p>
            <a:pPr marL="0" indent="0">
              <a:buNone/>
            </a:pPr>
            <a:r>
              <a:rPr lang="en-GB" sz="1200" b="1" i="0" dirty="0">
                <a:solidFill>
                  <a:srgbClr val="000000"/>
                </a:solidFill>
                <a:effectLst/>
                <a:cs typeface="Roboto Light" panose="02000000000000000000" pitchFamily="2" charset="0"/>
              </a:rPr>
              <a:t>Train companies, including LNER, to pay staff £4.8m after Virgin Trains East Coast email found to breach trade union laws</a:t>
            </a:r>
          </a:p>
          <a:p>
            <a:pPr marL="0" indent="0">
              <a:buNone/>
            </a:pPr>
            <a:endParaRPr lang="en-GB" sz="1200" b="1" i="0" dirty="0">
              <a:solidFill>
                <a:srgbClr val="000000"/>
              </a:solidFill>
              <a:effectLst/>
              <a:cs typeface="Roboto Light" panose="02000000000000000000" pitchFamily="2" charset="0"/>
            </a:endParaRPr>
          </a:p>
          <a:p>
            <a:pPr marL="0" indent="0">
              <a:buNone/>
            </a:pPr>
            <a:r>
              <a:rPr lang="en-GB" sz="1200" b="0" i="0" dirty="0">
                <a:solidFill>
                  <a:srgbClr val="000000"/>
                </a:solidFill>
                <a:effectLst/>
                <a:cs typeface="Roboto Light" panose="02000000000000000000" pitchFamily="2" charset="0"/>
              </a:rPr>
              <a:t>Believe it or not the liability here all stemmed from the sending of one email. So one email that should not have been sent led to a £4.8 million award. </a:t>
            </a:r>
          </a:p>
          <a:p>
            <a:pPr marL="0" indent="0">
              <a:buNone/>
            </a:pPr>
            <a:endParaRPr lang="en-GB" sz="1200" b="0" dirty="0">
              <a:solidFill>
                <a:srgbClr val="000000"/>
              </a:solidFill>
              <a:cs typeface="Roboto Light" panose="02000000000000000000" pitchFamily="2" charset="0"/>
            </a:endParaRPr>
          </a:p>
          <a:p>
            <a:r>
              <a:rPr lang="en-GB" sz="1200" b="0" i="0" dirty="0">
                <a:solidFill>
                  <a:srgbClr val="141414"/>
                </a:solidFill>
                <a:effectLst/>
                <a:cs typeface="Roboto Light" panose="02000000000000000000" pitchFamily="2" charset="0"/>
              </a:rPr>
              <a:t>The very brief background is that Virgin Trains East Coast had a collective agreement with trade unions which meant that communications relating to a pay negotiation should have gone through unions</a:t>
            </a:r>
            <a:r>
              <a:rPr lang="en-GB" sz="1200" dirty="0">
                <a:solidFill>
                  <a:srgbClr val="141414"/>
                </a:solidFill>
                <a:cs typeface="Roboto Light" panose="02000000000000000000" pitchFamily="2" charset="0"/>
              </a:rPr>
              <a:t> </a:t>
            </a:r>
            <a:r>
              <a:rPr lang="en-GB" sz="1200" b="0" i="0" dirty="0">
                <a:solidFill>
                  <a:srgbClr val="141414"/>
                </a:solidFill>
                <a:effectLst/>
                <a:cs typeface="Roboto Light" panose="02000000000000000000" pitchFamily="2" charset="0"/>
              </a:rPr>
              <a:t>not directly to employees. </a:t>
            </a:r>
          </a:p>
          <a:p>
            <a:endParaRPr lang="en-GB" sz="1200" b="0" i="0" dirty="0">
              <a:solidFill>
                <a:srgbClr val="141414"/>
              </a:solidFill>
              <a:effectLst/>
              <a:cs typeface="Roboto Light" panose="02000000000000000000" pitchFamily="2" charset="0"/>
            </a:endParaRPr>
          </a:p>
          <a:p>
            <a:r>
              <a:rPr lang="en-GB" sz="1200" b="0" i="0" dirty="0">
                <a:solidFill>
                  <a:srgbClr val="141414"/>
                </a:solidFill>
                <a:effectLst/>
                <a:cs typeface="Roboto Light" panose="02000000000000000000" pitchFamily="2" charset="0"/>
              </a:rPr>
              <a:t>Despite this an email was sent directly to employees indicating that a pay award which had been rejected by one of the unions involved would apply from a certain date and making it clear that the offer would not be improved. This led to a Tribunal award of £3,907 per employee – but there were well over 1,000 claimants.</a:t>
            </a:r>
          </a:p>
          <a:p>
            <a:endParaRPr lang="en-GB" sz="1200" b="0" i="0" dirty="0">
              <a:solidFill>
                <a:srgbClr val="141414"/>
              </a:solidFill>
              <a:effectLst/>
              <a:cs typeface="Roboto Light" panose="02000000000000000000" pitchFamily="2" charset="0"/>
            </a:endParaRPr>
          </a:p>
          <a:p>
            <a:r>
              <a:rPr lang="en-GB" sz="1200" b="0" i="0" dirty="0">
                <a:solidFill>
                  <a:srgbClr val="141414"/>
                </a:solidFill>
                <a:effectLst/>
                <a:cs typeface="Roboto Light" panose="02000000000000000000" pitchFamily="2" charset="0"/>
              </a:rPr>
              <a:t>Alan will say a bit more about this particular risk.</a:t>
            </a:r>
          </a:p>
          <a:p>
            <a:pPr marL="0" indent="0">
              <a:buNone/>
            </a:pPr>
            <a:endParaRPr lang="en-GB" dirty="0"/>
          </a:p>
          <a:p>
            <a:pPr marL="0" indent="0">
              <a:buNone/>
            </a:pPr>
            <a:r>
              <a:rPr lang="en-GB" b="1" dirty="0"/>
              <a:t>Redundant Shearings staff win £4m in legal battle</a:t>
            </a:r>
          </a:p>
          <a:p>
            <a:pPr marL="0" indent="0">
              <a:buNone/>
            </a:pPr>
            <a:endParaRPr lang="en-GB" b="1" dirty="0"/>
          </a:p>
          <a:p>
            <a:r>
              <a:rPr lang="en-GB" dirty="0"/>
              <a:t>937 former staff pursued legal action, claiming they were not consulted correctly over a redundancy process. </a:t>
            </a:r>
          </a:p>
          <a:p>
            <a:endParaRPr lang="en-GB" dirty="0"/>
          </a:p>
          <a:p>
            <a:r>
              <a:rPr lang="en-GB" dirty="0"/>
              <a:t>Like the Virgin Trains case, this was a case where the individual award were not particularly high but where there were a large number of employees, 937 in this case, receiving those awards.</a:t>
            </a:r>
          </a:p>
          <a:p>
            <a:endParaRPr lang="en-GB" dirty="0"/>
          </a:p>
          <a:p>
            <a:r>
              <a:rPr lang="en-GB" b="1" dirty="0"/>
              <a:t>So, those are the headlines that we read from time to time which reflect a very small number of cases, so what can we learn from taking a look at a wider number of cases?</a:t>
            </a:r>
          </a:p>
          <a:p>
            <a:pPr marL="0" indent="0">
              <a:buNone/>
            </a:pPr>
            <a:endParaRPr lang="en-GB" dirty="0"/>
          </a:p>
        </p:txBody>
      </p:sp>
      <p:sp>
        <p:nvSpPr>
          <p:cNvPr id="4" name="Slide Number Placeholder 3"/>
          <p:cNvSpPr>
            <a:spLocks noGrp="1"/>
          </p:cNvSpPr>
          <p:nvPr>
            <p:ph type="sldNum" sz="quarter" idx="5"/>
          </p:nvPr>
        </p:nvSpPr>
        <p:spPr/>
        <p:txBody>
          <a:bodyPr/>
          <a:lstStyle/>
          <a:p>
            <a:fld id="{CF7086C3-FCA8-49F6-939D-4C0101E88A90}" type="slidenum">
              <a:rPr lang="en-GB" smtClean="0"/>
              <a:t>5</a:t>
            </a:fld>
            <a:endParaRPr lang="en-GB" dirty="0"/>
          </a:p>
        </p:txBody>
      </p:sp>
    </p:spTree>
    <p:extLst>
      <p:ext uri="{BB962C8B-B14F-4D97-AF65-F5344CB8AC3E}">
        <p14:creationId xmlns:p14="http://schemas.microsoft.com/office/powerpoint/2010/main" val="29848595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The best way to do that is to look at the most recent employment tribunal award statistics that we have access to…………………….</a:t>
            </a:r>
          </a:p>
          <a:p>
            <a:endParaRPr lang="en-GB" dirty="0"/>
          </a:p>
          <a:p>
            <a:r>
              <a:rPr lang="en-GB" dirty="0"/>
              <a:t>[explain what slide shows]</a:t>
            </a:r>
          </a:p>
          <a:p>
            <a:endParaRPr lang="en-GB" dirty="0"/>
          </a:p>
          <a:p>
            <a:r>
              <a:rPr lang="en-GB" dirty="0"/>
              <a:t>It is easy to focus on the median awards but I would suggest that in most cases you might be dealing with it may be misleading as the median awards reflect that many claims are brought by low earners including part-time employees – therefore if dealing with a high earning full time employee the median award is fairly meaningless as any kind of guide.</a:t>
            </a:r>
          </a:p>
          <a:p>
            <a:endParaRPr lang="en-GB" dirty="0"/>
          </a:p>
          <a:p>
            <a:r>
              <a:rPr lang="en-GB" dirty="0"/>
              <a:t>In addition, if you are dealing with a claim involving dismissal but where there is discrimination alleged then again the median awards may be misleading. Many discrimination claims are made where employment is continuing – for example, an allegation that a comment or behaviour was discriminatory - so if an award is made it does not include any element for loss of earnings unlike in a dismissal situation.</a:t>
            </a:r>
          </a:p>
          <a:p>
            <a:endParaRPr lang="en-GB" dirty="0"/>
          </a:p>
          <a:p>
            <a:r>
              <a:rPr lang="en-GB" dirty="0"/>
              <a:t>So – it is interesting to see the sort of awards that ETs make but don’t be lulled into a false sense of security by the awards, in particular the median awards.</a:t>
            </a:r>
          </a:p>
          <a:p>
            <a:endParaRPr lang="en-GB" dirty="0"/>
          </a:p>
          <a:p>
            <a:r>
              <a:rPr lang="en-GB" dirty="0"/>
              <a:t>As an aside, the median for age discrimination this year is much higher than might be expected based on previous years.  There were though only a very small number of successful claims – 6 or so – so a very, very small data set that should be treated with caution.</a:t>
            </a:r>
          </a:p>
        </p:txBody>
      </p:sp>
      <p:sp>
        <p:nvSpPr>
          <p:cNvPr id="4" name="Slide Number Placeholder 3"/>
          <p:cNvSpPr>
            <a:spLocks noGrp="1"/>
          </p:cNvSpPr>
          <p:nvPr>
            <p:ph type="sldNum" sz="quarter" idx="5"/>
          </p:nvPr>
        </p:nvSpPr>
        <p:spPr/>
        <p:txBody>
          <a:bodyPr/>
          <a:lstStyle/>
          <a:p>
            <a:fld id="{CF7086C3-FCA8-49F6-939D-4C0101E88A90}" type="slidenum">
              <a:rPr lang="en-GB" smtClean="0"/>
              <a:t>6</a:t>
            </a:fld>
            <a:endParaRPr lang="en-GB" dirty="0"/>
          </a:p>
        </p:txBody>
      </p:sp>
    </p:spTree>
    <p:extLst>
      <p:ext uri="{BB962C8B-B14F-4D97-AF65-F5344CB8AC3E}">
        <p14:creationId xmlns:p14="http://schemas.microsoft.com/office/powerpoint/2010/main" val="42540666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To use the tip of an iceberg analogy </a:t>
            </a:r>
            <a:r>
              <a:rPr lang="en-GB" dirty="0"/>
              <a:t>– the very tip of the iceberg are the claims that proceed all the way to an Employment Tribunal judgment. The rest of the iceberg being the claims that are settled.</a:t>
            </a:r>
          </a:p>
          <a:p>
            <a:endParaRPr lang="en-GB" dirty="0"/>
          </a:p>
          <a:p>
            <a:r>
              <a:rPr lang="en-GB" dirty="0"/>
              <a:t>[bullet points]</a:t>
            </a:r>
          </a:p>
          <a:p>
            <a:endParaRPr lang="en-GB" dirty="0"/>
          </a:p>
          <a:p>
            <a:r>
              <a:rPr lang="en-GB" dirty="0"/>
              <a:t>So, the stakes can be high depending on the circumstances.</a:t>
            </a:r>
          </a:p>
        </p:txBody>
      </p:sp>
      <p:sp>
        <p:nvSpPr>
          <p:cNvPr id="4" name="Slide Number Placeholder 3"/>
          <p:cNvSpPr>
            <a:spLocks noGrp="1"/>
          </p:cNvSpPr>
          <p:nvPr>
            <p:ph type="sldNum" sz="quarter" idx="5"/>
          </p:nvPr>
        </p:nvSpPr>
        <p:spPr/>
        <p:txBody>
          <a:bodyPr/>
          <a:lstStyle/>
          <a:p>
            <a:fld id="{CF7086C3-FCA8-49F6-939D-4C0101E88A90}" type="slidenum">
              <a:rPr lang="en-GB" smtClean="0"/>
              <a:t>7</a:t>
            </a:fld>
            <a:endParaRPr lang="en-GB" dirty="0"/>
          </a:p>
        </p:txBody>
      </p:sp>
    </p:spTree>
    <p:extLst>
      <p:ext uri="{BB962C8B-B14F-4D97-AF65-F5344CB8AC3E}">
        <p14:creationId xmlns:p14="http://schemas.microsoft.com/office/powerpoint/2010/main" val="17356085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When managing risk it is useful to consider how an </a:t>
            </a:r>
            <a:r>
              <a:rPr lang="en-GB" b="1" dirty="0" err="1"/>
              <a:t>Employent</a:t>
            </a:r>
            <a:r>
              <a:rPr lang="en-GB" b="1" dirty="0"/>
              <a:t> Tribunal would calculate any award if a matter went all the way to a full hearing.</a:t>
            </a:r>
            <a:r>
              <a:rPr lang="en-GB" dirty="0"/>
              <a:t> This is also the approach that will generally be taken by employment lawyers who might be negotiating against you. </a:t>
            </a:r>
          </a:p>
          <a:p>
            <a:endParaRPr lang="en-GB" dirty="0"/>
          </a:p>
          <a:p>
            <a:r>
              <a:rPr lang="en-GB" dirty="0"/>
              <a:t>It is helpful to understand the likely parameters in order to risk assess the situation, including assessing the potential financial exposure.</a:t>
            </a:r>
          </a:p>
          <a:p>
            <a:endParaRPr lang="en-GB" dirty="0"/>
          </a:p>
          <a:p>
            <a:r>
              <a:rPr lang="en-GB" dirty="0"/>
              <a:t>So looking at this slide……</a:t>
            </a:r>
          </a:p>
        </p:txBody>
      </p:sp>
      <p:sp>
        <p:nvSpPr>
          <p:cNvPr id="4" name="Slide Number Placeholder 3"/>
          <p:cNvSpPr>
            <a:spLocks noGrp="1"/>
          </p:cNvSpPr>
          <p:nvPr>
            <p:ph type="sldNum" sz="quarter" idx="5"/>
          </p:nvPr>
        </p:nvSpPr>
        <p:spPr/>
        <p:txBody>
          <a:bodyPr/>
          <a:lstStyle/>
          <a:p>
            <a:fld id="{CF7086C3-FCA8-49F6-939D-4C0101E88A90}" type="slidenum">
              <a:rPr lang="en-GB" smtClean="0"/>
              <a:t>8</a:t>
            </a:fld>
            <a:endParaRPr lang="en-GB" dirty="0"/>
          </a:p>
        </p:txBody>
      </p:sp>
    </p:spTree>
    <p:extLst>
      <p:ext uri="{BB962C8B-B14F-4D97-AF65-F5344CB8AC3E}">
        <p14:creationId xmlns:p14="http://schemas.microsoft.com/office/powerpoint/2010/main" val="27719838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b="1" dirty="0"/>
              <a:t>And finally, just before I hand over to Alan, I wanted to say a little bit about legal costs</a:t>
            </a:r>
            <a:r>
              <a:rPr lang="en-GB" dirty="0"/>
              <a:t>……</a:t>
            </a:r>
          </a:p>
          <a:p>
            <a:endParaRPr lang="en-GB" dirty="0"/>
          </a:p>
          <a:p>
            <a:r>
              <a:rPr lang="en-GB" dirty="0"/>
              <a:t>Very unlikely…………….. –  going back to the Employment Tribunal statistics there were 97,000 claims raised during the relevant 12 month period. Of those 97,000 claims, costs awards were only made in 192 cases.</a:t>
            </a:r>
          </a:p>
          <a:p>
            <a:endParaRPr lang="en-GB" dirty="0"/>
          </a:p>
          <a:p>
            <a:r>
              <a:rPr lang="en-GB" dirty="0"/>
              <a:t>Cost though may well be a deterrent for a potential claimant – it may put them off raising a claim in the first place or it may have a bearing on how they approach on any negotiations BUT, as I have said on the slide…………………</a:t>
            </a:r>
          </a:p>
          <a:p>
            <a:endParaRPr lang="en-GB" dirty="0"/>
          </a:p>
          <a:p>
            <a:r>
              <a:rPr lang="en-GB" dirty="0"/>
              <a:t>[slide]</a:t>
            </a:r>
          </a:p>
          <a:p>
            <a:endParaRPr lang="en-GB" dirty="0"/>
          </a:p>
          <a:p>
            <a:r>
              <a:rPr lang="en-GB" dirty="0"/>
              <a:t>Alan…..</a:t>
            </a:r>
          </a:p>
        </p:txBody>
      </p:sp>
      <p:sp>
        <p:nvSpPr>
          <p:cNvPr id="4" name="Slide Number Placeholder 3"/>
          <p:cNvSpPr>
            <a:spLocks noGrp="1"/>
          </p:cNvSpPr>
          <p:nvPr>
            <p:ph type="sldNum" sz="quarter" idx="5"/>
          </p:nvPr>
        </p:nvSpPr>
        <p:spPr/>
        <p:txBody>
          <a:bodyPr/>
          <a:lstStyle/>
          <a:p>
            <a:fld id="{CF7086C3-FCA8-49F6-939D-4C0101E88A90}" type="slidenum">
              <a:rPr lang="en-GB" smtClean="0"/>
              <a:t>9</a:t>
            </a:fld>
            <a:endParaRPr lang="en-GB" dirty="0"/>
          </a:p>
        </p:txBody>
      </p:sp>
    </p:spTree>
    <p:extLst>
      <p:ext uri="{BB962C8B-B14F-4D97-AF65-F5344CB8AC3E}">
        <p14:creationId xmlns:p14="http://schemas.microsoft.com/office/powerpoint/2010/main" val="63061724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jp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jp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0.jp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3.jp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4.jp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5.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Main">
    <p:spTree>
      <p:nvGrpSpPr>
        <p:cNvPr id="1" name=""/>
        <p:cNvGrpSpPr/>
        <p:nvPr/>
      </p:nvGrpSpPr>
      <p:grpSpPr>
        <a:xfrm>
          <a:off x="0" y="0"/>
          <a:ext cx="0" cy="0"/>
          <a:chOff x="0" y="0"/>
          <a:chExt cx="0" cy="0"/>
        </a:xfrm>
      </p:grpSpPr>
      <p:pic>
        <p:nvPicPr>
          <p:cNvPr id="6" name="Picture 5" descr="A colorful background with a curved line&#10;&#10;Description automatically generated with medium confidence">
            <a:extLst>
              <a:ext uri="{FF2B5EF4-FFF2-40B4-BE49-F238E27FC236}">
                <a16:creationId xmlns:a16="http://schemas.microsoft.com/office/drawing/2014/main" id="{ED8BB82C-189C-521B-2FBF-8A5A97092300}"/>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3FF1A32-FCC9-9384-53CF-99C8B1EFE9D3}"/>
              </a:ext>
            </a:extLst>
          </p:cNvPr>
          <p:cNvSpPr>
            <a:spLocks noGrp="1"/>
          </p:cNvSpPr>
          <p:nvPr>
            <p:ph type="ctrTitle" hasCustomPrompt="1"/>
          </p:nvPr>
        </p:nvSpPr>
        <p:spPr>
          <a:xfrm>
            <a:off x="721360" y="1965589"/>
            <a:ext cx="9144000" cy="2387600"/>
          </a:xfrm>
        </p:spPr>
        <p:txBody>
          <a:bodyPr anchor="b">
            <a:normAutofit/>
          </a:bodyPr>
          <a:lstStyle>
            <a:lvl1pPr algn="l">
              <a:defRPr sz="6000">
                <a:solidFill>
                  <a:schemeClr val="bg1"/>
                </a:solidFill>
                <a:latin typeface="Didot" panose="02000503000000020003" pitchFamily="2" charset="-79"/>
                <a:cs typeface="Didot" panose="02000503000000020003" pitchFamily="2" charset="-79"/>
              </a:defRPr>
            </a:lvl1pPr>
          </a:lstStyle>
          <a:p>
            <a:r>
              <a:rPr lang="en-GB" dirty="0"/>
              <a:t>Click to add presentation title </a:t>
            </a:r>
            <a:endParaRPr lang="en-US" dirty="0"/>
          </a:p>
        </p:txBody>
      </p:sp>
      <p:sp>
        <p:nvSpPr>
          <p:cNvPr id="3" name="Subtitle 2">
            <a:extLst>
              <a:ext uri="{FF2B5EF4-FFF2-40B4-BE49-F238E27FC236}">
                <a16:creationId xmlns:a16="http://schemas.microsoft.com/office/drawing/2014/main" id="{4B70E746-7F37-FF6F-959B-319DD5B9F5C9}"/>
              </a:ext>
            </a:extLst>
          </p:cNvPr>
          <p:cNvSpPr>
            <a:spLocks noGrp="1"/>
          </p:cNvSpPr>
          <p:nvPr>
            <p:ph type="subTitle" idx="1" hasCustomPrompt="1"/>
          </p:nvPr>
        </p:nvSpPr>
        <p:spPr>
          <a:xfrm>
            <a:off x="721360" y="4445264"/>
            <a:ext cx="9144000" cy="1655762"/>
          </a:xfrm>
        </p:spPr>
        <p:txBody>
          <a:bodyPr/>
          <a:lstStyle>
            <a:lvl1pPr marL="0" indent="0" algn="l">
              <a:buNone/>
              <a:defRPr sz="2400" b="0" i="0">
                <a:solidFill>
                  <a:schemeClr val="bg1"/>
                </a:solidFill>
                <a:latin typeface="Roboto Light" panose="02000000000000000000" pitchFamily="2" charset="0"/>
                <a:ea typeface="Roboto Light" panose="020000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add subtitle</a:t>
            </a:r>
            <a:endParaRPr lang="en-US" dirty="0"/>
          </a:p>
        </p:txBody>
      </p:sp>
      <p:pic>
        <p:nvPicPr>
          <p:cNvPr id="10" name="Picture 9" descr="A black and white logo&#10;&#10;Description automatically generated">
            <a:extLst>
              <a:ext uri="{FF2B5EF4-FFF2-40B4-BE49-F238E27FC236}">
                <a16:creationId xmlns:a16="http://schemas.microsoft.com/office/drawing/2014/main" id="{CE4F82B0-9EBC-E863-FF8F-A2FC44A37285}"/>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559014" y="756974"/>
            <a:ext cx="2911625" cy="1904946"/>
          </a:xfrm>
          <a:prstGeom prst="rect">
            <a:avLst/>
          </a:prstGeom>
        </p:spPr>
      </p:pic>
    </p:spTree>
    <p:extLst>
      <p:ext uri="{BB962C8B-B14F-4D97-AF65-F5344CB8AC3E}">
        <p14:creationId xmlns:p14="http://schemas.microsoft.com/office/powerpoint/2010/main" val="50136285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am Six">
    <p:spTree>
      <p:nvGrpSpPr>
        <p:cNvPr id="1" name=""/>
        <p:cNvGrpSpPr/>
        <p:nvPr/>
      </p:nvGrpSpPr>
      <p:grpSpPr>
        <a:xfrm>
          <a:off x="0" y="0"/>
          <a:ext cx="0" cy="0"/>
          <a:chOff x="0" y="0"/>
          <a:chExt cx="0" cy="0"/>
        </a:xfrm>
      </p:grpSpPr>
      <p:pic>
        <p:nvPicPr>
          <p:cNvPr id="8" name="Picture 7" descr="A blue and pink background&#10;&#10;Description automatically generated">
            <a:extLst>
              <a:ext uri="{FF2B5EF4-FFF2-40B4-BE49-F238E27FC236}">
                <a16:creationId xmlns:a16="http://schemas.microsoft.com/office/drawing/2014/main" id="{51C3E9B2-BE69-2060-FC75-74CD8F8B3BAB}"/>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0"/>
            <a:ext cx="209550" cy="6969760"/>
          </a:xfrm>
          <a:prstGeom prst="rect">
            <a:avLst/>
          </a:prstGeom>
        </p:spPr>
      </p:pic>
      <p:sp>
        <p:nvSpPr>
          <p:cNvPr id="2" name="Title 1">
            <a:extLst>
              <a:ext uri="{FF2B5EF4-FFF2-40B4-BE49-F238E27FC236}">
                <a16:creationId xmlns:a16="http://schemas.microsoft.com/office/drawing/2014/main" id="{6F251FA2-793E-6082-BC50-A00F1DEDF609}"/>
              </a:ext>
            </a:extLst>
          </p:cNvPr>
          <p:cNvSpPr>
            <a:spLocks noGrp="1"/>
          </p:cNvSpPr>
          <p:nvPr>
            <p:ph type="title" hasCustomPrompt="1"/>
          </p:nvPr>
        </p:nvSpPr>
        <p:spPr>
          <a:xfrm>
            <a:off x="838200" y="365125"/>
            <a:ext cx="10515600" cy="1325563"/>
          </a:xfrm>
        </p:spPr>
        <p:txBody>
          <a:bodyPr/>
          <a:lstStyle>
            <a:lvl1pPr>
              <a:defRPr>
                <a:latin typeface="Didot" panose="02000503000000020003" pitchFamily="2" charset="-79"/>
                <a:cs typeface="Didot" panose="02000503000000020003" pitchFamily="2" charset="-79"/>
              </a:defRPr>
            </a:lvl1pPr>
          </a:lstStyle>
          <a:p>
            <a:r>
              <a:rPr lang="en-GB" dirty="0"/>
              <a:t>Meet the team</a:t>
            </a:r>
            <a:endParaRPr lang="en-US" dirty="0"/>
          </a:p>
        </p:txBody>
      </p:sp>
      <p:sp>
        <p:nvSpPr>
          <p:cNvPr id="3" name="Picture Placeholder 5">
            <a:extLst>
              <a:ext uri="{FF2B5EF4-FFF2-40B4-BE49-F238E27FC236}">
                <a16:creationId xmlns:a16="http://schemas.microsoft.com/office/drawing/2014/main" id="{B92289E5-93E1-B758-C70F-3926AD986112}"/>
              </a:ext>
            </a:extLst>
          </p:cNvPr>
          <p:cNvSpPr>
            <a:spLocks noGrp="1"/>
          </p:cNvSpPr>
          <p:nvPr>
            <p:ph type="pic" sz="quarter" idx="10"/>
          </p:nvPr>
        </p:nvSpPr>
        <p:spPr>
          <a:xfrm>
            <a:off x="899171" y="2410041"/>
            <a:ext cx="1486989" cy="1486989"/>
          </a:xfrm>
          <a:prstGeom prst="ellipse">
            <a:avLst/>
          </a:prstGeom>
          <a:pattFill prst="ltUpDiag">
            <a:fgClr>
              <a:schemeClr val="bg1">
                <a:lumMod val="95000"/>
              </a:schemeClr>
            </a:fgClr>
            <a:bgClr>
              <a:schemeClr val="bg1"/>
            </a:bgClr>
          </a:pattFill>
        </p:spPr>
        <p:txBody>
          <a:bodyPr>
            <a:normAutofit/>
          </a:bodyPr>
          <a:lstStyle>
            <a:lvl1pPr marL="0" indent="0" algn="ctr">
              <a:buNone/>
              <a:defRPr sz="1200"/>
            </a:lvl1pPr>
          </a:lstStyle>
          <a:p>
            <a:r>
              <a:rPr lang="en-US" dirty="0"/>
              <a:t>Click icon to add picture</a:t>
            </a:r>
          </a:p>
        </p:txBody>
      </p:sp>
      <p:sp>
        <p:nvSpPr>
          <p:cNvPr id="4" name="Picture Placeholder 5">
            <a:extLst>
              <a:ext uri="{FF2B5EF4-FFF2-40B4-BE49-F238E27FC236}">
                <a16:creationId xmlns:a16="http://schemas.microsoft.com/office/drawing/2014/main" id="{66F1641F-0E2E-753B-4BE8-D0372AC64B40}"/>
              </a:ext>
            </a:extLst>
          </p:cNvPr>
          <p:cNvSpPr>
            <a:spLocks noGrp="1"/>
          </p:cNvSpPr>
          <p:nvPr>
            <p:ph type="pic" sz="quarter" idx="11"/>
          </p:nvPr>
        </p:nvSpPr>
        <p:spPr>
          <a:xfrm>
            <a:off x="2691771" y="2410042"/>
            <a:ext cx="1486989" cy="1486989"/>
          </a:xfrm>
          <a:prstGeom prst="ellipse">
            <a:avLst/>
          </a:prstGeom>
          <a:pattFill prst="ltUpDiag">
            <a:fgClr>
              <a:schemeClr val="bg1">
                <a:lumMod val="95000"/>
              </a:schemeClr>
            </a:fgClr>
            <a:bgClr>
              <a:schemeClr val="bg1"/>
            </a:bgClr>
          </a:pattFill>
        </p:spPr>
        <p:txBody>
          <a:bodyPr>
            <a:normAutofit/>
          </a:bodyPr>
          <a:lstStyle>
            <a:lvl1pPr marL="0" indent="0" algn="ctr">
              <a:buNone/>
              <a:defRPr sz="1200"/>
            </a:lvl1pPr>
          </a:lstStyle>
          <a:p>
            <a:r>
              <a:rPr lang="en-US" dirty="0"/>
              <a:t>Click icon to add picture</a:t>
            </a:r>
          </a:p>
        </p:txBody>
      </p:sp>
      <p:sp>
        <p:nvSpPr>
          <p:cNvPr id="23" name="Picture Placeholder 5">
            <a:extLst>
              <a:ext uri="{FF2B5EF4-FFF2-40B4-BE49-F238E27FC236}">
                <a16:creationId xmlns:a16="http://schemas.microsoft.com/office/drawing/2014/main" id="{99F8548E-F97E-2A59-DBFB-3319AC2BDDA4}"/>
              </a:ext>
            </a:extLst>
          </p:cNvPr>
          <p:cNvSpPr>
            <a:spLocks noGrp="1"/>
          </p:cNvSpPr>
          <p:nvPr>
            <p:ph type="pic" sz="quarter" idx="12"/>
          </p:nvPr>
        </p:nvSpPr>
        <p:spPr>
          <a:xfrm>
            <a:off x="4486550" y="2397705"/>
            <a:ext cx="1486989" cy="1486989"/>
          </a:xfrm>
          <a:prstGeom prst="ellipse">
            <a:avLst/>
          </a:prstGeom>
          <a:pattFill prst="ltUpDiag">
            <a:fgClr>
              <a:schemeClr val="bg1">
                <a:lumMod val="95000"/>
              </a:schemeClr>
            </a:fgClr>
            <a:bgClr>
              <a:schemeClr val="bg1"/>
            </a:bgClr>
          </a:pattFill>
        </p:spPr>
        <p:txBody>
          <a:bodyPr>
            <a:normAutofit/>
          </a:bodyPr>
          <a:lstStyle>
            <a:lvl1pPr marL="0" indent="0" algn="ctr">
              <a:buNone/>
              <a:defRPr sz="1200"/>
            </a:lvl1pPr>
          </a:lstStyle>
          <a:p>
            <a:r>
              <a:rPr lang="en-US" dirty="0"/>
              <a:t>Click icon to add picture</a:t>
            </a:r>
          </a:p>
        </p:txBody>
      </p:sp>
      <p:sp>
        <p:nvSpPr>
          <p:cNvPr id="24" name="Picture Placeholder 5">
            <a:extLst>
              <a:ext uri="{FF2B5EF4-FFF2-40B4-BE49-F238E27FC236}">
                <a16:creationId xmlns:a16="http://schemas.microsoft.com/office/drawing/2014/main" id="{F409A484-B384-D02E-58D0-E1F0C337783C}"/>
              </a:ext>
            </a:extLst>
          </p:cNvPr>
          <p:cNvSpPr>
            <a:spLocks noGrp="1"/>
          </p:cNvSpPr>
          <p:nvPr>
            <p:ph type="pic" sz="quarter" idx="13"/>
          </p:nvPr>
        </p:nvSpPr>
        <p:spPr>
          <a:xfrm>
            <a:off x="6279970" y="2399883"/>
            <a:ext cx="1486989" cy="1486989"/>
          </a:xfrm>
          <a:prstGeom prst="ellipse">
            <a:avLst/>
          </a:prstGeom>
          <a:pattFill prst="ltUpDiag">
            <a:fgClr>
              <a:schemeClr val="bg1">
                <a:lumMod val="95000"/>
              </a:schemeClr>
            </a:fgClr>
            <a:bgClr>
              <a:schemeClr val="bg1"/>
            </a:bgClr>
          </a:pattFill>
        </p:spPr>
        <p:txBody>
          <a:bodyPr>
            <a:normAutofit/>
          </a:bodyPr>
          <a:lstStyle>
            <a:lvl1pPr marL="0" indent="0" algn="ctr">
              <a:buNone/>
              <a:defRPr sz="1200"/>
            </a:lvl1pPr>
          </a:lstStyle>
          <a:p>
            <a:r>
              <a:rPr lang="en-US" dirty="0"/>
              <a:t>Click icon to add picture</a:t>
            </a:r>
          </a:p>
        </p:txBody>
      </p:sp>
      <p:sp>
        <p:nvSpPr>
          <p:cNvPr id="25" name="Picture Placeholder 5">
            <a:extLst>
              <a:ext uri="{FF2B5EF4-FFF2-40B4-BE49-F238E27FC236}">
                <a16:creationId xmlns:a16="http://schemas.microsoft.com/office/drawing/2014/main" id="{6A66F250-37C0-EFF7-70B7-FAA4A307C747}"/>
              </a:ext>
            </a:extLst>
          </p:cNvPr>
          <p:cNvSpPr>
            <a:spLocks noGrp="1"/>
          </p:cNvSpPr>
          <p:nvPr>
            <p:ph type="pic" sz="quarter" idx="14"/>
          </p:nvPr>
        </p:nvSpPr>
        <p:spPr>
          <a:xfrm>
            <a:off x="8076109" y="2397705"/>
            <a:ext cx="1486989" cy="1486989"/>
          </a:xfrm>
          <a:prstGeom prst="ellipse">
            <a:avLst/>
          </a:prstGeom>
          <a:pattFill prst="ltUpDiag">
            <a:fgClr>
              <a:schemeClr val="bg1">
                <a:lumMod val="95000"/>
              </a:schemeClr>
            </a:fgClr>
            <a:bgClr>
              <a:schemeClr val="bg1"/>
            </a:bgClr>
          </a:pattFill>
        </p:spPr>
        <p:txBody>
          <a:bodyPr>
            <a:normAutofit/>
          </a:bodyPr>
          <a:lstStyle>
            <a:lvl1pPr marL="0" indent="0" algn="ctr">
              <a:buNone/>
              <a:defRPr sz="1200"/>
            </a:lvl1pPr>
          </a:lstStyle>
          <a:p>
            <a:r>
              <a:rPr lang="en-US" dirty="0"/>
              <a:t>Click icon to add picture</a:t>
            </a:r>
          </a:p>
        </p:txBody>
      </p:sp>
      <p:sp>
        <p:nvSpPr>
          <p:cNvPr id="26" name="Picture Placeholder 5">
            <a:extLst>
              <a:ext uri="{FF2B5EF4-FFF2-40B4-BE49-F238E27FC236}">
                <a16:creationId xmlns:a16="http://schemas.microsoft.com/office/drawing/2014/main" id="{28231FD2-9529-64C3-B86A-6FEBC318D9F6}"/>
              </a:ext>
            </a:extLst>
          </p:cNvPr>
          <p:cNvSpPr>
            <a:spLocks noGrp="1"/>
          </p:cNvSpPr>
          <p:nvPr>
            <p:ph type="pic" sz="quarter" idx="15"/>
          </p:nvPr>
        </p:nvSpPr>
        <p:spPr>
          <a:xfrm>
            <a:off x="9879874" y="2416573"/>
            <a:ext cx="1486989" cy="1486989"/>
          </a:xfrm>
          <a:prstGeom prst="ellipse">
            <a:avLst/>
          </a:prstGeom>
          <a:pattFill prst="ltUpDiag">
            <a:fgClr>
              <a:schemeClr val="bg1">
                <a:lumMod val="95000"/>
              </a:schemeClr>
            </a:fgClr>
            <a:bgClr>
              <a:schemeClr val="bg1"/>
            </a:bgClr>
          </a:pattFill>
        </p:spPr>
        <p:txBody>
          <a:bodyPr>
            <a:normAutofit/>
          </a:bodyPr>
          <a:lstStyle>
            <a:lvl1pPr marL="0" indent="0" algn="ctr">
              <a:buFontTx/>
              <a:buNone/>
              <a:defRPr sz="1200"/>
            </a:lvl1pPr>
          </a:lstStyle>
          <a:p>
            <a:r>
              <a:rPr lang="en-US" dirty="0"/>
              <a:t>Click icon to add picture</a:t>
            </a:r>
          </a:p>
        </p:txBody>
      </p:sp>
      <p:sp>
        <p:nvSpPr>
          <p:cNvPr id="27" name="Text Placeholder 17">
            <a:extLst>
              <a:ext uri="{FF2B5EF4-FFF2-40B4-BE49-F238E27FC236}">
                <a16:creationId xmlns:a16="http://schemas.microsoft.com/office/drawing/2014/main" id="{50A823BD-0D80-4B68-929D-77D7FAE33666}"/>
              </a:ext>
            </a:extLst>
          </p:cNvPr>
          <p:cNvSpPr>
            <a:spLocks noGrp="1"/>
          </p:cNvSpPr>
          <p:nvPr>
            <p:ph type="body" sz="quarter" idx="16" hasCustomPrompt="1"/>
          </p:nvPr>
        </p:nvSpPr>
        <p:spPr>
          <a:xfrm>
            <a:off x="899173" y="4197250"/>
            <a:ext cx="1486989" cy="196169"/>
          </a:xfrm>
        </p:spPr>
        <p:txBody>
          <a:bodyPr>
            <a:noAutofit/>
          </a:bodyPr>
          <a:lstStyle>
            <a:lvl1pPr marL="0" indent="0" algn="l">
              <a:buNone/>
              <a:defRPr sz="1000" i="0"/>
            </a:lvl1pPr>
            <a:lvl2pPr marL="457200" indent="0">
              <a:buNone/>
              <a:defRPr sz="1000"/>
            </a:lvl2pPr>
            <a:lvl3pPr>
              <a:defRPr sz="1000"/>
            </a:lvl3pPr>
            <a:lvl4pPr>
              <a:defRPr sz="1000"/>
            </a:lvl4pPr>
            <a:lvl5pPr>
              <a:defRPr sz="1000"/>
            </a:lvl5pPr>
          </a:lstStyle>
          <a:p>
            <a:pPr lvl="0"/>
            <a:r>
              <a:rPr lang="en-GB" dirty="0"/>
              <a:t>Name</a:t>
            </a:r>
          </a:p>
        </p:txBody>
      </p:sp>
      <p:sp>
        <p:nvSpPr>
          <p:cNvPr id="28" name="Text Placeholder 17">
            <a:extLst>
              <a:ext uri="{FF2B5EF4-FFF2-40B4-BE49-F238E27FC236}">
                <a16:creationId xmlns:a16="http://schemas.microsoft.com/office/drawing/2014/main" id="{DA9B6AD3-FD94-637B-BC9A-B29AC5BFF97A}"/>
              </a:ext>
            </a:extLst>
          </p:cNvPr>
          <p:cNvSpPr>
            <a:spLocks noGrp="1"/>
          </p:cNvSpPr>
          <p:nvPr>
            <p:ph type="body" sz="quarter" idx="17" hasCustomPrompt="1"/>
          </p:nvPr>
        </p:nvSpPr>
        <p:spPr>
          <a:xfrm>
            <a:off x="899172" y="4406256"/>
            <a:ext cx="1486989" cy="1961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Title</a:t>
            </a:r>
          </a:p>
        </p:txBody>
      </p:sp>
      <p:sp>
        <p:nvSpPr>
          <p:cNvPr id="29" name="Text Placeholder 17">
            <a:extLst>
              <a:ext uri="{FF2B5EF4-FFF2-40B4-BE49-F238E27FC236}">
                <a16:creationId xmlns:a16="http://schemas.microsoft.com/office/drawing/2014/main" id="{7CFA07F9-1613-0FDE-37DE-F31D38201E29}"/>
              </a:ext>
            </a:extLst>
          </p:cNvPr>
          <p:cNvSpPr>
            <a:spLocks noGrp="1"/>
          </p:cNvSpPr>
          <p:nvPr>
            <p:ph type="body" sz="quarter" idx="18" hasCustomPrompt="1"/>
          </p:nvPr>
        </p:nvSpPr>
        <p:spPr>
          <a:xfrm>
            <a:off x="899171" y="4693639"/>
            <a:ext cx="1486989" cy="6533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Contact Details</a:t>
            </a:r>
          </a:p>
        </p:txBody>
      </p:sp>
      <p:sp>
        <p:nvSpPr>
          <p:cNvPr id="30" name="Text Placeholder 17">
            <a:extLst>
              <a:ext uri="{FF2B5EF4-FFF2-40B4-BE49-F238E27FC236}">
                <a16:creationId xmlns:a16="http://schemas.microsoft.com/office/drawing/2014/main" id="{B60C2264-7040-1194-39A5-AFD1B1EEEBFF}"/>
              </a:ext>
            </a:extLst>
          </p:cNvPr>
          <p:cNvSpPr>
            <a:spLocks noGrp="1"/>
          </p:cNvSpPr>
          <p:nvPr>
            <p:ph type="body" sz="quarter" idx="19" hasCustomPrompt="1"/>
          </p:nvPr>
        </p:nvSpPr>
        <p:spPr>
          <a:xfrm>
            <a:off x="2691773" y="4197250"/>
            <a:ext cx="1486989" cy="196169"/>
          </a:xfrm>
        </p:spPr>
        <p:txBody>
          <a:bodyPr>
            <a:noAutofit/>
          </a:bodyPr>
          <a:lstStyle>
            <a:lvl1pPr marL="0" indent="0" algn="l">
              <a:buNone/>
              <a:defRPr sz="1000" i="0"/>
            </a:lvl1pPr>
            <a:lvl2pPr marL="457200" indent="0">
              <a:buNone/>
              <a:defRPr sz="1000"/>
            </a:lvl2pPr>
            <a:lvl3pPr>
              <a:defRPr sz="1000"/>
            </a:lvl3pPr>
            <a:lvl4pPr>
              <a:defRPr sz="1000"/>
            </a:lvl4pPr>
            <a:lvl5pPr>
              <a:defRPr sz="1000"/>
            </a:lvl5pPr>
          </a:lstStyle>
          <a:p>
            <a:pPr lvl="0"/>
            <a:r>
              <a:rPr lang="en-GB" dirty="0"/>
              <a:t>Name</a:t>
            </a:r>
          </a:p>
        </p:txBody>
      </p:sp>
      <p:sp>
        <p:nvSpPr>
          <p:cNvPr id="31" name="Text Placeholder 17">
            <a:extLst>
              <a:ext uri="{FF2B5EF4-FFF2-40B4-BE49-F238E27FC236}">
                <a16:creationId xmlns:a16="http://schemas.microsoft.com/office/drawing/2014/main" id="{BD5D3986-DC2A-657B-8152-D58976C7B66B}"/>
              </a:ext>
            </a:extLst>
          </p:cNvPr>
          <p:cNvSpPr>
            <a:spLocks noGrp="1"/>
          </p:cNvSpPr>
          <p:nvPr>
            <p:ph type="body" sz="quarter" idx="20" hasCustomPrompt="1"/>
          </p:nvPr>
        </p:nvSpPr>
        <p:spPr>
          <a:xfrm>
            <a:off x="2691772" y="4406256"/>
            <a:ext cx="1486989" cy="1961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Title</a:t>
            </a:r>
          </a:p>
        </p:txBody>
      </p:sp>
      <p:sp>
        <p:nvSpPr>
          <p:cNvPr id="32" name="Text Placeholder 17">
            <a:extLst>
              <a:ext uri="{FF2B5EF4-FFF2-40B4-BE49-F238E27FC236}">
                <a16:creationId xmlns:a16="http://schemas.microsoft.com/office/drawing/2014/main" id="{F2380EBD-3D45-5BEB-CDD8-CC01C175652F}"/>
              </a:ext>
            </a:extLst>
          </p:cNvPr>
          <p:cNvSpPr>
            <a:spLocks noGrp="1"/>
          </p:cNvSpPr>
          <p:nvPr>
            <p:ph type="body" sz="quarter" idx="21" hasCustomPrompt="1"/>
          </p:nvPr>
        </p:nvSpPr>
        <p:spPr>
          <a:xfrm>
            <a:off x="2691771" y="4693639"/>
            <a:ext cx="1486989" cy="6533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Contact Details</a:t>
            </a:r>
          </a:p>
        </p:txBody>
      </p:sp>
      <p:sp>
        <p:nvSpPr>
          <p:cNvPr id="33" name="Text Placeholder 17">
            <a:extLst>
              <a:ext uri="{FF2B5EF4-FFF2-40B4-BE49-F238E27FC236}">
                <a16:creationId xmlns:a16="http://schemas.microsoft.com/office/drawing/2014/main" id="{6CBE945B-DB88-FEE9-746E-56EA73390466}"/>
              </a:ext>
            </a:extLst>
          </p:cNvPr>
          <p:cNvSpPr>
            <a:spLocks noGrp="1"/>
          </p:cNvSpPr>
          <p:nvPr>
            <p:ph type="body" sz="quarter" idx="22" hasCustomPrompt="1"/>
          </p:nvPr>
        </p:nvSpPr>
        <p:spPr>
          <a:xfrm>
            <a:off x="4486552" y="4197250"/>
            <a:ext cx="1486989" cy="196169"/>
          </a:xfrm>
        </p:spPr>
        <p:txBody>
          <a:bodyPr>
            <a:noAutofit/>
          </a:bodyPr>
          <a:lstStyle>
            <a:lvl1pPr marL="0" indent="0" algn="l">
              <a:buNone/>
              <a:defRPr sz="1000" i="0"/>
            </a:lvl1pPr>
            <a:lvl2pPr marL="457200" indent="0">
              <a:buNone/>
              <a:defRPr sz="1000"/>
            </a:lvl2pPr>
            <a:lvl3pPr>
              <a:defRPr sz="1000"/>
            </a:lvl3pPr>
            <a:lvl4pPr>
              <a:defRPr sz="1000"/>
            </a:lvl4pPr>
            <a:lvl5pPr>
              <a:defRPr sz="1000"/>
            </a:lvl5pPr>
          </a:lstStyle>
          <a:p>
            <a:pPr lvl="0"/>
            <a:r>
              <a:rPr lang="en-GB" dirty="0"/>
              <a:t>Name</a:t>
            </a:r>
          </a:p>
        </p:txBody>
      </p:sp>
      <p:sp>
        <p:nvSpPr>
          <p:cNvPr id="34" name="Text Placeholder 17">
            <a:extLst>
              <a:ext uri="{FF2B5EF4-FFF2-40B4-BE49-F238E27FC236}">
                <a16:creationId xmlns:a16="http://schemas.microsoft.com/office/drawing/2014/main" id="{BB3F26F0-30EC-7E57-DF6A-BDA0D510C1EE}"/>
              </a:ext>
            </a:extLst>
          </p:cNvPr>
          <p:cNvSpPr>
            <a:spLocks noGrp="1"/>
          </p:cNvSpPr>
          <p:nvPr>
            <p:ph type="body" sz="quarter" idx="23" hasCustomPrompt="1"/>
          </p:nvPr>
        </p:nvSpPr>
        <p:spPr>
          <a:xfrm>
            <a:off x="4486551" y="4406256"/>
            <a:ext cx="1486989" cy="1961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Title</a:t>
            </a:r>
          </a:p>
        </p:txBody>
      </p:sp>
      <p:sp>
        <p:nvSpPr>
          <p:cNvPr id="35" name="Text Placeholder 17">
            <a:extLst>
              <a:ext uri="{FF2B5EF4-FFF2-40B4-BE49-F238E27FC236}">
                <a16:creationId xmlns:a16="http://schemas.microsoft.com/office/drawing/2014/main" id="{360C95B9-7E34-C1DF-6E2E-7312F6AA676C}"/>
              </a:ext>
            </a:extLst>
          </p:cNvPr>
          <p:cNvSpPr>
            <a:spLocks noGrp="1"/>
          </p:cNvSpPr>
          <p:nvPr>
            <p:ph type="body" sz="quarter" idx="24" hasCustomPrompt="1"/>
          </p:nvPr>
        </p:nvSpPr>
        <p:spPr>
          <a:xfrm>
            <a:off x="4486550" y="4693639"/>
            <a:ext cx="1486989" cy="6533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Contact Details</a:t>
            </a:r>
          </a:p>
        </p:txBody>
      </p:sp>
      <p:sp>
        <p:nvSpPr>
          <p:cNvPr id="36" name="Text Placeholder 17">
            <a:extLst>
              <a:ext uri="{FF2B5EF4-FFF2-40B4-BE49-F238E27FC236}">
                <a16:creationId xmlns:a16="http://schemas.microsoft.com/office/drawing/2014/main" id="{9D72AAFC-23C2-AE99-3DC0-D2B326AA2A11}"/>
              </a:ext>
            </a:extLst>
          </p:cNvPr>
          <p:cNvSpPr>
            <a:spLocks noGrp="1"/>
          </p:cNvSpPr>
          <p:nvPr>
            <p:ph type="body" sz="quarter" idx="25" hasCustomPrompt="1"/>
          </p:nvPr>
        </p:nvSpPr>
        <p:spPr>
          <a:xfrm>
            <a:off x="6279972" y="4197250"/>
            <a:ext cx="1486989" cy="196169"/>
          </a:xfrm>
        </p:spPr>
        <p:txBody>
          <a:bodyPr>
            <a:noAutofit/>
          </a:bodyPr>
          <a:lstStyle>
            <a:lvl1pPr marL="0" indent="0" algn="l">
              <a:buNone/>
              <a:defRPr sz="1000" i="0"/>
            </a:lvl1pPr>
            <a:lvl2pPr marL="457200" indent="0">
              <a:buNone/>
              <a:defRPr sz="1000"/>
            </a:lvl2pPr>
            <a:lvl3pPr>
              <a:defRPr sz="1000"/>
            </a:lvl3pPr>
            <a:lvl4pPr>
              <a:defRPr sz="1000"/>
            </a:lvl4pPr>
            <a:lvl5pPr>
              <a:defRPr sz="1000"/>
            </a:lvl5pPr>
          </a:lstStyle>
          <a:p>
            <a:pPr lvl="0"/>
            <a:r>
              <a:rPr lang="en-GB" dirty="0"/>
              <a:t>Name</a:t>
            </a:r>
          </a:p>
        </p:txBody>
      </p:sp>
      <p:sp>
        <p:nvSpPr>
          <p:cNvPr id="37" name="Text Placeholder 17">
            <a:extLst>
              <a:ext uri="{FF2B5EF4-FFF2-40B4-BE49-F238E27FC236}">
                <a16:creationId xmlns:a16="http://schemas.microsoft.com/office/drawing/2014/main" id="{6F8EA87B-AE28-0931-AC28-C7D8E2529941}"/>
              </a:ext>
            </a:extLst>
          </p:cNvPr>
          <p:cNvSpPr>
            <a:spLocks noGrp="1"/>
          </p:cNvSpPr>
          <p:nvPr>
            <p:ph type="body" sz="quarter" idx="26" hasCustomPrompt="1"/>
          </p:nvPr>
        </p:nvSpPr>
        <p:spPr>
          <a:xfrm>
            <a:off x="6279971" y="4406256"/>
            <a:ext cx="1486989" cy="1961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Title</a:t>
            </a:r>
          </a:p>
        </p:txBody>
      </p:sp>
      <p:sp>
        <p:nvSpPr>
          <p:cNvPr id="38" name="Text Placeholder 17">
            <a:extLst>
              <a:ext uri="{FF2B5EF4-FFF2-40B4-BE49-F238E27FC236}">
                <a16:creationId xmlns:a16="http://schemas.microsoft.com/office/drawing/2014/main" id="{33D7ABC0-6339-7A7C-F3C5-3BEB24A3B1A8}"/>
              </a:ext>
            </a:extLst>
          </p:cNvPr>
          <p:cNvSpPr>
            <a:spLocks noGrp="1"/>
          </p:cNvSpPr>
          <p:nvPr>
            <p:ph type="body" sz="quarter" idx="27" hasCustomPrompt="1"/>
          </p:nvPr>
        </p:nvSpPr>
        <p:spPr>
          <a:xfrm>
            <a:off x="6279970" y="4693639"/>
            <a:ext cx="1486989" cy="6533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Contact Details</a:t>
            </a:r>
          </a:p>
        </p:txBody>
      </p:sp>
      <p:sp>
        <p:nvSpPr>
          <p:cNvPr id="39" name="Text Placeholder 17">
            <a:extLst>
              <a:ext uri="{FF2B5EF4-FFF2-40B4-BE49-F238E27FC236}">
                <a16:creationId xmlns:a16="http://schemas.microsoft.com/office/drawing/2014/main" id="{6FEB787F-A3CC-3020-03E7-264B41A760C7}"/>
              </a:ext>
            </a:extLst>
          </p:cNvPr>
          <p:cNvSpPr>
            <a:spLocks noGrp="1"/>
          </p:cNvSpPr>
          <p:nvPr>
            <p:ph type="body" sz="quarter" idx="28" hasCustomPrompt="1"/>
          </p:nvPr>
        </p:nvSpPr>
        <p:spPr>
          <a:xfrm>
            <a:off x="8076111" y="4197250"/>
            <a:ext cx="1486989" cy="196169"/>
          </a:xfrm>
        </p:spPr>
        <p:txBody>
          <a:bodyPr>
            <a:noAutofit/>
          </a:bodyPr>
          <a:lstStyle>
            <a:lvl1pPr marL="0" indent="0" algn="l">
              <a:buNone/>
              <a:defRPr sz="1000" i="0"/>
            </a:lvl1pPr>
            <a:lvl2pPr marL="457200" indent="0">
              <a:buNone/>
              <a:defRPr sz="1000"/>
            </a:lvl2pPr>
            <a:lvl3pPr>
              <a:defRPr sz="1000"/>
            </a:lvl3pPr>
            <a:lvl4pPr>
              <a:defRPr sz="1000"/>
            </a:lvl4pPr>
            <a:lvl5pPr>
              <a:defRPr sz="1000"/>
            </a:lvl5pPr>
          </a:lstStyle>
          <a:p>
            <a:pPr lvl="0"/>
            <a:r>
              <a:rPr lang="en-GB" dirty="0"/>
              <a:t>Name</a:t>
            </a:r>
          </a:p>
        </p:txBody>
      </p:sp>
      <p:sp>
        <p:nvSpPr>
          <p:cNvPr id="40" name="Text Placeholder 17">
            <a:extLst>
              <a:ext uri="{FF2B5EF4-FFF2-40B4-BE49-F238E27FC236}">
                <a16:creationId xmlns:a16="http://schemas.microsoft.com/office/drawing/2014/main" id="{814F84A0-9EAA-FC2A-57F9-A062974396C5}"/>
              </a:ext>
            </a:extLst>
          </p:cNvPr>
          <p:cNvSpPr>
            <a:spLocks noGrp="1"/>
          </p:cNvSpPr>
          <p:nvPr>
            <p:ph type="body" sz="quarter" idx="29" hasCustomPrompt="1"/>
          </p:nvPr>
        </p:nvSpPr>
        <p:spPr>
          <a:xfrm>
            <a:off x="8076110" y="4406256"/>
            <a:ext cx="1486989" cy="1961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Title</a:t>
            </a:r>
          </a:p>
        </p:txBody>
      </p:sp>
      <p:sp>
        <p:nvSpPr>
          <p:cNvPr id="41" name="Text Placeholder 17">
            <a:extLst>
              <a:ext uri="{FF2B5EF4-FFF2-40B4-BE49-F238E27FC236}">
                <a16:creationId xmlns:a16="http://schemas.microsoft.com/office/drawing/2014/main" id="{DE90FF08-0B14-C06A-4893-EC1FC548C650}"/>
              </a:ext>
            </a:extLst>
          </p:cNvPr>
          <p:cNvSpPr>
            <a:spLocks noGrp="1"/>
          </p:cNvSpPr>
          <p:nvPr>
            <p:ph type="body" sz="quarter" idx="30" hasCustomPrompt="1"/>
          </p:nvPr>
        </p:nvSpPr>
        <p:spPr>
          <a:xfrm>
            <a:off x="8076109" y="4693639"/>
            <a:ext cx="1486989" cy="6533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Contact Details</a:t>
            </a:r>
          </a:p>
        </p:txBody>
      </p:sp>
      <p:sp>
        <p:nvSpPr>
          <p:cNvPr id="42" name="Text Placeholder 17">
            <a:extLst>
              <a:ext uri="{FF2B5EF4-FFF2-40B4-BE49-F238E27FC236}">
                <a16:creationId xmlns:a16="http://schemas.microsoft.com/office/drawing/2014/main" id="{C792E905-CCF9-595F-D987-2E977C218584}"/>
              </a:ext>
            </a:extLst>
          </p:cNvPr>
          <p:cNvSpPr>
            <a:spLocks noGrp="1"/>
          </p:cNvSpPr>
          <p:nvPr>
            <p:ph type="body" sz="quarter" idx="31" hasCustomPrompt="1"/>
          </p:nvPr>
        </p:nvSpPr>
        <p:spPr>
          <a:xfrm>
            <a:off x="9879876" y="4184187"/>
            <a:ext cx="1486989" cy="196169"/>
          </a:xfrm>
        </p:spPr>
        <p:txBody>
          <a:bodyPr>
            <a:noAutofit/>
          </a:bodyPr>
          <a:lstStyle>
            <a:lvl1pPr marL="0" indent="0" algn="l">
              <a:buNone/>
              <a:defRPr sz="1000" i="0"/>
            </a:lvl1pPr>
            <a:lvl2pPr marL="457200" indent="0">
              <a:buNone/>
              <a:defRPr sz="1000"/>
            </a:lvl2pPr>
            <a:lvl3pPr>
              <a:defRPr sz="1000"/>
            </a:lvl3pPr>
            <a:lvl4pPr>
              <a:defRPr sz="1000"/>
            </a:lvl4pPr>
            <a:lvl5pPr>
              <a:defRPr sz="1000"/>
            </a:lvl5pPr>
          </a:lstStyle>
          <a:p>
            <a:pPr lvl="0"/>
            <a:r>
              <a:rPr lang="en-GB" dirty="0"/>
              <a:t>Name</a:t>
            </a:r>
          </a:p>
        </p:txBody>
      </p:sp>
      <p:sp>
        <p:nvSpPr>
          <p:cNvPr id="43" name="Text Placeholder 17">
            <a:extLst>
              <a:ext uri="{FF2B5EF4-FFF2-40B4-BE49-F238E27FC236}">
                <a16:creationId xmlns:a16="http://schemas.microsoft.com/office/drawing/2014/main" id="{5B5BED72-1C12-C36B-BDDE-7BFA74BC30FF}"/>
              </a:ext>
            </a:extLst>
          </p:cNvPr>
          <p:cNvSpPr>
            <a:spLocks noGrp="1"/>
          </p:cNvSpPr>
          <p:nvPr>
            <p:ph type="body" sz="quarter" idx="32" hasCustomPrompt="1"/>
          </p:nvPr>
        </p:nvSpPr>
        <p:spPr>
          <a:xfrm>
            <a:off x="9879875" y="4393193"/>
            <a:ext cx="1486989" cy="1961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Title</a:t>
            </a:r>
          </a:p>
        </p:txBody>
      </p:sp>
      <p:sp>
        <p:nvSpPr>
          <p:cNvPr id="44" name="Text Placeholder 17">
            <a:extLst>
              <a:ext uri="{FF2B5EF4-FFF2-40B4-BE49-F238E27FC236}">
                <a16:creationId xmlns:a16="http://schemas.microsoft.com/office/drawing/2014/main" id="{E8781925-6BA1-308D-AC5D-C4347A558B3D}"/>
              </a:ext>
            </a:extLst>
          </p:cNvPr>
          <p:cNvSpPr>
            <a:spLocks noGrp="1"/>
          </p:cNvSpPr>
          <p:nvPr>
            <p:ph type="body" sz="quarter" idx="33" hasCustomPrompt="1"/>
          </p:nvPr>
        </p:nvSpPr>
        <p:spPr>
          <a:xfrm>
            <a:off x="9879874" y="4680576"/>
            <a:ext cx="1486989" cy="6533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Contact Details</a:t>
            </a:r>
          </a:p>
        </p:txBody>
      </p:sp>
    </p:spTree>
    <p:extLst>
      <p:ext uri="{BB962C8B-B14F-4D97-AF65-F5344CB8AC3E}">
        <p14:creationId xmlns:p14="http://schemas.microsoft.com/office/powerpoint/2010/main" val="3743150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eals">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E31DBF6-6D03-4A1F-CB20-7BF11A41F95D}"/>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0"/>
            <a:ext cx="209550" cy="6969760"/>
          </a:xfrm>
          <a:prstGeom prst="rect">
            <a:avLst/>
          </a:prstGeom>
        </p:spPr>
      </p:pic>
      <p:sp>
        <p:nvSpPr>
          <p:cNvPr id="7" name="Text Placeholder 17">
            <a:extLst>
              <a:ext uri="{FF2B5EF4-FFF2-40B4-BE49-F238E27FC236}">
                <a16:creationId xmlns:a16="http://schemas.microsoft.com/office/drawing/2014/main" id="{C4746C7B-438F-8CA7-D98E-A2DBD3B6687B}"/>
              </a:ext>
            </a:extLst>
          </p:cNvPr>
          <p:cNvSpPr>
            <a:spLocks noGrp="1"/>
          </p:cNvSpPr>
          <p:nvPr>
            <p:ph type="body" sz="quarter" idx="18" hasCustomPrompt="1"/>
          </p:nvPr>
        </p:nvSpPr>
        <p:spPr>
          <a:xfrm>
            <a:off x="838202" y="3709352"/>
            <a:ext cx="2923572" cy="2234247"/>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Details</a:t>
            </a:r>
          </a:p>
        </p:txBody>
      </p:sp>
      <p:sp>
        <p:nvSpPr>
          <p:cNvPr id="8" name="Title 1">
            <a:extLst>
              <a:ext uri="{FF2B5EF4-FFF2-40B4-BE49-F238E27FC236}">
                <a16:creationId xmlns:a16="http://schemas.microsoft.com/office/drawing/2014/main" id="{41CA7172-BD83-3D02-5D18-772EDBAA99B7}"/>
              </a:ext>
            </a:extLst>
          </p:cNvPr>
          <p:cNvSpPr>
            <a:spLocks noGrp="1"/>
          </p:cNvSpPr>
          <p:nvPr>
            <p:ph type="title" hasCustomPrompt="1"/>
          </p:nvPr>
        </p:nvSpPr>
        <p:spPr>
          <a:xfrm>
            <a:off x="838200" y="365125"/>
            <a:ext cx="10515600" cy="1325563"/>
          </a:xfrm>
        </p:spPr>
        <p:txBody>
          <a:bodyPr/>
          <a:lstStyle>
            <a:lvl1pPr>
              <a:defRPr>
                <a:latin typeface="Didot" panose="02000503000000020003" pitchFamily="2" charset="-79"/>
                <a:cs typeface="Didot" panose="02000503000000020003" pitchFamily="2" charset="-79"/>
              </a:defRPr>
            </a:lvl1pPr>
          </a:lstStyle>
          <a:p>
            <a:r>
              <a:rPr lang="en-GB" dirty="0"/>
              <a:t>Deals</a:t>
            </a:r>
            <a:endParaRPr lang="en-US" dirty="0"/>
          </a:p>
        </p:txBody>
      </p:sp>
      <p:sp>
        <p:nvSpPr>
          <p:cNvPr id="9" name="Text Placeholder 17">
            <a:extLst>
              <a:ext uri="{FF2B5EF4-FFF2-40B4-BE49-F238E27FC236}">
                <a16:creationId xmlns:a16="http://schemas.microsoft.com/office/drawing/2014/main" id="{1278BF35-40FC-CCBA-EA1E-58173B8E7FFF}"/>
              </a:ext>
            </a:extLst>
          </p:cNvPr>
          <p:cNvSpPr>
            <a:spLocks noGrp="1"/>
          </p:cNvSpPr>
          <p:nvPr>
            <p:ph type="body" sz="quarter" idx="19" hasCustomPrompt="1"/>
          </p:nvPr>
        </p:nvSpPr>
        <p:spPr>
          <a:xfrm>
            <a:off x="4634215" y="3429000"/>
            <a:ext cx="2923572" cy="196169"/>
          </a:xfrm>
        </p:spPr>
        <p:txBody>
          <a:bodyPr>
            <a:noAutofit/>
          </a:bodyPr>
          <a:lstStyle>
            <a:lvl1pPr marL="0" indent="0" algn="l">
              <a:buNone/>
              <a:defRPr sz="1200" i="0"/>
            </a:lvl1pPr>
            <a:lvl2pPr marL="457200" indent="0">
              <a:buNone/>
              <a:defRPr sz="1000"/>
            </a:lvl2pPr>
            <a:lvl3pPr>
              <a:defRPr sz="1000"/>
            </a:lvl3pPr>
            <a:lvl4pPr>
              <a:defRPr sz="1000"/>
            </a:lvl4pPr>
            <a:lvl5pPr>
              <a:defRPr sz="1000"/>
            </a:lvl5pPr>
          </a:lstStyle>
          <a:p>
            <a:pPr lvl="0"/>
            <a:r>
              <a:rPr lang="en-GB" dirty="0"/>
              <a:t>Client Name</a:t>
            </a:r>
          </a:p>
        </p:txBody>
      </p:sp>
      <p:sp>
        <p:nvSpPr>
          <p:cNvPr id="10" name="Text Placeholder 17">
            <a:extLst>
              <a:ext uri="{FF2B5EF4-FFF2-40B4-BE49-F238E27FC236}">
                <a16:creationId xmlns:a16="http://schemas.microsoft.com/office/drawing/2014/main" id="{140E06C5-BC49-3522-33E2-54B46FB9726C}"/>
              </a:ext>
            </a:extLst>
          </p:cNvPr>
          <p:cNvSpPr>
            <a:spLocks noGrp="1"/>
          </p:cNvSpPr>
          <p:nvPr>
            <p:ph type="body" sz="quarter" idx="20" hasCustomPrompt="1"/>
          </p:nvPr>
        </p:nvSpPr>
        <p:spPr>
          <a:xfrm>
            <a:off x="4634215" y="3709352"/>
            <a:ext cx="2923572" cy="2234247"/>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Details</a:t>
            </a:r>
          </a:p>
        </p:txBody>
      </p:sp>
      <p:sp>
        <p:nvSpPr>
          <p:cNvPr id="11" name="Text Placeholder 17">
            <a:extLst>
              <a:ext uri="{FF2B5EF4-FFF2-40B4-BE49-F238E27FC236}">
                <a16:creationId xmlns:a16="http://schemas.microsoft.com/office/drawing/2014/main" id="{BF5951BC-AF35-1689-9487-6D540DDC42DB}"/>
              </a:ext>
            </a:extLst>
          </p:cNvPr>
          <p:cNvSpPr>
            <a:spLocks noGrp="1"/>
          </p:cNvSpPr>
          <p:nvPr>
            <p:ph type="body" sz="quarter" idx="21" hasCustomPrompt="1"/>
          </p:nvPr>
        </p:nvSpPr>
        <p:spPr>
          <a:xfrm>
            <a:off x="8430234" y="3429000"/>
            <a:ext cx="2923572" cy="196169"/>
          </a:xfrm>
        </p:spPr>
        <p:txBody>
          <a:bodyPr>
            <a:noAutofit/>
          </a:bodyPr>
          <a:lstStyle>
            <a:lvl1pPr marL="0" indent="0" algn="l">
              <a:buNone/>
              <a:defRPr sz="1200" i="0"/>
            </a:lvl1pPr>
            <a:lvl2pPr marL="457200" indent="0">
              <a:buNone/>
              <a:defRPr sz="1000"/>
            </a:lvl2pPr>
            <a:lvl3pPr>
              <a:defRPr sz="1000"/>
            </a:lvl3pPr>
            <a:lvl4pPr>
              <a:defRPr sz="1000"/>
            </a:lvl4pPr>
            <a:lvl5pPr>
              <a:defRPr sz="1000"/>
            </a:lvl5pPr>
          </a:lstStyle>
          <a:p>
            <a:pPr lvl="0"/>
            <a:r>
              <a:rPr lang="en-GB" dirty="0"/>
              <a:t>Client Name</a:t>
            </a:r>
          </a:p>
        </p:txBody>
      </p:sp>
      <p:sp>
        <p:nvSpPr>
          <p:cNvPr id="12" name="Text Placeholder 17">
            <a:extLst>
              <a:ext uri="{FF2B5EF4-FFF2-40B4-BE49-F238E27FC236}">
                <a16:creationId xmlns:a16="http://schemas.microsoft.com/office/drawing/2014/main" id="{74F84E4F-E3F3-21E3-EF2C-2E4F8F346F96}"/>
              </a:ext>
            </a:extLst>
          </p:cNvPr>
          <p:cNvSpPr>
            <a:spLocks noGrp="1"/>
          </p:cNvSpPr>
          <p:nvPr>
            <p:ph type="body" sz="quarter" idx="22" hasCustomPrompt="1"/>
          </p:nvPr>
        </p:nvSpPr>
        <p:spPr>
          <a:xfrm>
            <a:off x="8430232" y="3709352"/>
            <a:ext cx="2923572" cy="2234247"/>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Details</a:t>
            </a:r>
          </a:p>
        </p:txBody>
      </p:sp>
      <p:sp>
        <p:nvSpPr>
          <p:cNvPr id="22" name="Text Placeholder 17">
            <a:extLst>
              <a:ext uri="{FF2B5EF4-FFF2-40B4-BE49-F238E27FC236}">
                <a16:creationId xmlns:a16="http://schemas.microsoft.com/office/drawing/2014/main" id="{F068B7B6-4F15-1582-9A93-FED3D9F4D401}"/>
              </a:ext>
            </a:extLst>
          </p:cNvPr>
          <p:cNvSpPr>
            <a:spLocks noGrp="1"/>
          </p:cNvSpPr>
          <p:nvPr>
            <p:ph type="body" sz="quarter" idx="25" hasCustomPrompt="1"/>
          </p:nvPr>
        </p:nvSpPr>
        <p:spPr>
          <a:xfrm>
            <a:off x="838200" y="3427686"/>
            <a:ext cx="2923572" cy="196169"/>
          </a:xfrm>
        </p:spPr>
        <p:txBody>
          <a:bodyPr>
            <a:noAutofit/>
          </a:bodyPr>
          <a:lstStyle>
            <a:lvl1pPr marL="0" indent="0" algn="l">
              <a:buNone/>
              <a:defRPr sz="1200" i="0"/>
            </a:lvl1pPr>
            <a:lvl2pPr marL="457200" indent="0">
              <a:buNone/>
              <a:defRPr sz="1000"/>
            </a:lvl2pPr>
            <a:lvl3pPr>
              <a:defRPr sz="1000"/>
            </a:lvl3pPr>
            <a:lvl4pPr>
              <a:defRPr sz="1000"/>
            </a:lvl4pPr>
            <a:lvl5pPr>
              <a:defRPr sz="1000"/>
            </a:lvl5pPr>
          </a:lstStyle>
          <a:p>
            <a:pPr lvl="0"/>
            <a:r>
              <a:rPr lang="en-GB" dirty="0"/>
              <a:t>Client Name</a:t>
            </a:r>
          </a:p>
        </p:txBody>
      </p:sp>
      <p:sp>
        <p:nvSpPr>
          <p:cNvPr id="24" name="Picture Placeholder 23">
            <a:extLst>
              <a:ext uri="{FF2B5EF4-FFF2-40B4-BE49-F238E27FC236}">
                <a16:creationId xmlns:a16="http://schemas.microsoft.com/office/drawing/2014/main" id="{C30AE2A0-01BE-AAA3-B092-DC68574C2F5B}"/>
              </a:ext>
            </a:extLst>
          </p:cNvPr>
          <p:cNvSpPr>
            <a:spLocks noGrp="1"/>
          </p:cNvSpPr>
          <p:nvPr>
            <p:ph type="pic" sz="quarter" idx="26" hasCustomPrompt="1"/>
          </p:nvPr>
        </p:nvSpPr>
        <p:spPr>
          <a:xfrm>
            <a:off x="838200" y="2797400"/>
            <a:ext cx="1511462" cy="509567"/>
          </a:xfrm>
          <a:pattFill prst="ltUpDiag">
            <a:fgClr>
              <a:schemeClr val="bg1">
                <a:lumMod val="95000"/>
              </a:schemeClr>
            </a:fgClr>
            <a:bgClr>
              <a:schemeClr val="bg1"/>
            </a:bgClr>
          </a:pattFill>
        </p:spPr>
        <p:txBody>
          <a:bodyPr>
            <a:normAutofit/>
          </a:bodyPr>
          <a:lstStyle>
            <a:lvl1pPr marL="0" indent="0">
              <a:buNone/>
              <a:defRPr sz="1050" i="1"/>
            </a:lvl1pPr>
          </a:lstStyle>
          <a:p>
            <a:r>
              <a:rPr lang="en-US" dirty="0"/>
              <a:t>Insert B&amp;W Client Logo</a:t>
            </a:r>
          </a:p>
        </p:txBody>
      </p:sp>
      <p:sp>
        <p:nvSpPr>
          <p:cNvPr id="25" name="Picture Placeholder 23">
            <a:extLst>
              <a:ext uri="{FF2B5EF4-FFF2-40B4-BE49-F238E27FC236}">
                <a16:creationId xmlns:a16="http://schemas.microsoft.com/office/drawing/2014/main" id="{1BB5A942-B12C-1BCA-4149-BFCFE906BE53}"/>
              </a:ext>
            </a:extLst>
          </p:cNvPr>
          <p:cNvSpPr>
            <a:spLocks noGrp="1"/>
          </p:cNvSpPr>
          <p:nvPr>
            <p:ph type="pic" sz="quarter" idx="27" hasCustomPrompt="1"/>
          </p:nvPr>
        </p:nvSpPr>
        <p:spPr>
          <a:xfrm>
            <a:off x="4633249" y="2797399"/>
            <a:ext cx="1511462" cy="509567"/>
          </a:xfrm>
          <a:pattFill prst="ltUpDiag">
            <a:fgClr>
              <a:schemeClr val="bg1">
                <a:lumMod val="95000"/>
              </a:schemeClr>
            </a:fgClr>
            <a:bgClr>
              <a:schemeClr val="bg1"/>
            </a:bgClr>
          </a:pattFill>
        </p:spPr>
        <p:txBody>
          <a:bodyPr>
            <a:normAutofit/>
          </a:bodyPr>
          <a:lstStyle>
            <a:lvl1pPr marL="0" indent="0">
              <a:buNone/>
              <a:defRPr sz="1050" i="1"/>
            </a:lvl1pPr>
          </a:lstStyle>
          <a:p>
            <a:r>
              <a:rPr lang="en-US" dirty="0"/>
              <a:t>Insert B&amp;W Client Logo</a:t>
            </a:r>
          </a:p>
        </p:txBody>
      </p:sp>
      <p:sp>
        <p:nvSpPr>
          <p:cNvPr id="26" name="Picture Placeholder 23">
            <a:extLst>
              <a:ext uri="{FF2B5EF4-FFF2-40B4-BE49-F238E27FC236}">
                <a16:creationId xmlns:a16="http://schemas.microsoft.com/office/drawing/2014/main" id="{C341B588-F0D6-0012-BB9A-9AB09088EB31}"/>
              </a:ext>
            </a:extLst>
          </p:cNvPr>
          <p:cNvSpPr>
            <a:spLocks noGrp="1"/>
          </p:cNvSpPr>
          <p:nvPr>
            <p:ph type="pic" sz="quarter" idx="28" hasCustomPrompt="1"/>
          </p:nvPr>
        </p:nvSpPr>
        <p:spPr>
          <a:xfrm>
            <a:off x="8441799" y="2797398"/>
            <a:ext cx="1511462" cy="509567"/>
          </a:xfrm>
          <a:pattFill prst="ltUpDiag">
            <a:fgClr>
              <a:schemeClr val="bg1">
                <a:lumMod val="95000"/>
              </a:schemeClr>
            </a:fgClr>
            <a:bgClr>
              <a:schemeClr val="bg1"/>
            </a:bgClr>
          </a:pattFill>
        </p:spPr>
        <p:txBody>
          <a:bodyPr>
            <a:normAutofit/>
          </a:bodyPr>
          <a:lstStyle>
            <a:lvl1pPr marL="0" indent="0">
              <a:buNone/>
              <a:defRPr sz="1050" i="1"/>
            </a:lvl1pPr>
          </a:lstStyle>
          <a:p>
            <a:r>
              <a:rPr lang="en-US" dirty="0"/>
              <a:t>Insert B&amp;W Client Logo</a:t>
            </a:r>
          </a:p>
        </p:txBody>
      </p:sp>
    </p:spTree>
    <p:extLst>
      <p:ext uri="{BB962C8B-B14F-4D97-AF65-F5344CB8AC3E}">
        <p14:creationId xmlns:p14="http://schemas.microsoft.com/office/powerpoint/2010/main" val="5315068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pic>
        <p:nvPicPr>
          <p:cNvPr id="4" name="Picture 3" descr="A blurry image of a purple and blue background&#10;&#10;Description automatically generated">
            <a:extLst>
              <a:ext uri="{FF2B5EF4-FFF2-40B4-BE49-F238E27FC236}">
                <a16:creationId xmlns:a16="http://schemas.microsoft.com/office/drawing/2014/main" id="{ADE00590-2668-3145-AE3B-69D33DCAFB3D}"/>
              </a:ext>
            </a:extLst>
          </p:cNvPr>
          <p:cNvPicPr>
            <a:picLocks noChangeAspect="1"/>
          </p:cNvPicPr>
          <p:nvPr userDrawn="1"/>
        </p:nvPicPr>
        <p:blipFill>
          <a:blip r:embed="rId2"/>
          <a:stretch>
            <a:fillRect/>
          </a:stretch>
        </p:blipFill>
        <p:spPr>
          <a:xfrm>
            <a:off x="0" y="0"/>
            <a:ext cx="12192000" cy="6858000"/>
          </a:xfrm>
          <a:prstGeom prst="rect">
            <a:avLst/>
          </a:prstGeom>
        </p:spPr>
      </p:pic>
      <p:pic>
        <p:nvPicPr>
          <p:cNvPr id="10" name="Picture 9" descr="A black and white logo&#10;&#10;Description automatically generated">
            <a:extLst>
              <a:ext uri="{FF2B5EF4-FFF2-40B4-BE49-F238E27FC236}">
                <a16:creationId xmlns:a16="http://schemas.microsoft.com/office/drawing/2014/main" id="{CE4F82B0-9EBC-E863-FF8F-A2FC44A37285}"/>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559014" y="756974"/>
            <a:ext cx="2911625" cy="1904946"/>
          </a:xfrm>
          <a:prstGeom prst="rect">
            <a:avLst/>
          </a:prstGeom>
        </p:spPr>
      </p:pic>
      <p:sp>
        <p:nvSpPr>
          <p:cNvPr id="2" name="Title 1">
            <a:extLst>
              <a:ext uri="{FF2B5EF4-FFF2-40B4-BE49-F238E27FC236}">
                <a16:creationId xmlns:a16="http://schemas.microsoft.com/office/drawing/2014/main" id="{18EB6018-2E42-11E0-8951-19D9D9180680}"/>
              </a:ext>
            </a:extLst>
          </p:cNvPr>
          <p:cNvSpPr>
            <a:spLocks noGrp="1"/>
          </p:cNvSpPr>
          <p:nvPr>
            <p:ph type="ctrTitle" idx="4294967295" hasCustomPrompt="1"/>
          </p:nvPr>
        </p:nvSpPr>
        <p:spPr>
          <a:xfrm>
            <a:off x="1069695" y="2267452"/>
            <a:ext cx="4787641" cy="1804215"/>
          </a:xfrm>
        </p:spPr>
        <p:txBody>
          <a:bodyPr anchor="b">
            <a:normAutofit/>
          </a:bodyPr>
          <a:lstStyle>
            <a:lvl1pPr algn="l">
              <a:defRPr sz="6000">
                <a:solidFill>
                  <a:schemeClr val="bg1"/>
                </a:solidFill>
                <a:latin typeface="Didot" panose="02000503000000020003" pitchFamily="2" charset="-79"/>
                <a:cs typeface="Didot" panose="02000503000000020003" pitchFamily="2" charset="-79"/>
              </a:defRPr>
            </a:lvl1pPr>
          </a:lstStyle>
          <a:p>
            <a:r>
              <a:rPr lang="en-GB"/>
              <a:t>Click to add Closing Text</a:t>
            </a:r>
            <a:endParaRPr lang="en-US" dirty="0"/>
          </a:p>
        </p:txBody>
      </p:sp>
      <p:sp>
        <p:nvSpPr>
          <p:cNvPr id="7" name="TextBox 6">
            <a:extLst>
              <a:ext uri="{FF2B5EF4-FFF2-40B4-BE49-F238E27FC236}">
                <a16:creationId xmlns:a16="http://schemas.microsoft.com/office/drawing/2014/main" id="{8EECF1FA-509F-53B1-D698-9F24019B0680}"/>
              </a:ext>
            </a:extLst>
          </p:cNvPr>
          <p:cNvSpPr txBox="1"/>
          <p:nvPr userDrawn="1"/>
        </p:nvSpPr>
        <p:spPr>
          <a:xfrm>
            <a:off x="9003323" y="4396154"/>
            <a:ext cx="2467316" cy="1723549"/>
          </a:xfrm>
          <a:prstGeom prst="rect">
            <a:avLst/>
          </a:prstGeom>
          <a:noFill/>
        </p:spPr>
        <p:txBody>
          <a:bodyPr wrap="square" rtlCol="0">
            <a:spAutoFit/>
          </a:bodyPr>
          <a:lstStyle/>
          <a:p>
            <a:pPr algn="r"/>
            <a:r>
              <a:rPr lang="en-GB" sz="1200" b="1" dirty="0">
                <a:solidFill>
                  <a:schemeClr val="bg1"/>
                </a:solidFill>
                <a:latin typeface="Helvetica" panose="020B0604020202020204" pitchFamily="34" charset="0"/>
                <a:cs typeface="Helvetica" panose="020B0604020202020204" pitchFamily="34" charset="0"/>
              </a:rPr>
              <a:t>Edinburgh</a:t>
            </a:r>
          </a:p>
          <a:p>
            <a:pPr algn="r"/>
            <a:r>
              <a:rPr lang="en-GB" sz="1200" dirty="0">
                <a:solidFill>
                  <a:schemeClr val="bg1"/>
                </a:solidFill>
                <a:latin typeface="Helvetica" panose="020B0604020202020204" pitchFamily="34" charset="0"/>
                <a:cs typeface="Helvetica" panose="020B0604020202020204" pitchFamily="34" charset="0"/>
              </a:rPr>
              <a:t>0131 247 1000</a:t>
            </a:r>
          </a:p>
          <a:p>
            <a:pPr algn="r"/>
            <a:endParaRPr lang="en-GB" sz="1200" dirty="0">
              <a:solidFill>
                <a:schemeClr val="bg1"/>
              </a:solidFill>
              <a:latin typeface="Helvetica" panose="020B0604020202020204" pitchFamily="34" charset="0"/>
              <a:cs typeface="Helvetica" panose="020B0604020202020204" pitchFamily="34" charset="0"/>
            </a:endParaRPr>
          </a:p>
          <a:p>
            <a:pPr algn="r"/>
            <a:r>
              <a:rPr lang="en-GB" sz="1200" b="1" dirty="0">
                <a:solidFill>
                  <a:schemeClr val="bg1"/>
                </a:solidFill>
                <a:latin typeface="Helvetica" panose="020B0604020202020204" pitchFamily="34" charset="0"/>
                <a:cs typeface="Helvetica" panose="020B0604020202020204" pitchFamily="34" charset="0"/>
              </a:rPr>
              <a:t>Glasgow</a:t>
            </a:r>
          </a:p>
          <a:p>
            <a:pPr algn="r"/>
            <a:r>
              <a:rPr lang="en-GB" sz="1200" dirty="0">
                <a:solidFill>
                  <a:schemeClr val="bg1"/>
                </a:solidFill>
                <a:latin typeface="Helvetica" panose="020B0604020202020204" pitchFamily="34" charset="0"/>
                <a:cs typeface="Helvetica" panose="020B0604020202020204" pitchFamily="34" charset="0"/>
              </a:rPr>
              <a:t>0141 303 1100</a:t>
            </a:r>
          </a:p>
          <a:p>
            <a:pPr algn="r"/>
            <a:endParaRPr lang="en-GB" sz="1200" dirty="0">
              <a:solidFill>
                <a:schemeClr val="bg1"/>
              </a:solidFill>
              <a:latin typeface="Helvetica" panose="020B0604020202020204" pitchFamily="34" charset="0"/>
              <a:cs typeface="Helvetica" panose="020B0604020202020204" pitchFamily="34" charset="0"/>
            </a:endParaRPr>
          </a:p>
          <a:p>
            <a:pPr algn="r">
              <a:spcAft>
                <a:spcPts val="900"/>
              </a:spcAft>
            </a:pPr>
            <a:r>
              <a:rPr lang="en-GB" sz="1200" dirty="0">
                <a:solidFill>
                  <a:schemeClr val="bg1"/>
                </a:solidFill>
                <a:latin typeface="Helvetica" panose="020B0604020202020204" pitchFamily="34" charset="0"/>
                <a:cs typeface="Helvetica" panose="020B0604020202020204" pitchFamily="34" charset="0"/>
              </a:rPr>
              <a:t>info@mfmac.com</a:t>
            </a:r>
          </a:p>
          <a:p>
            <a:pPr algn="r"/>
            <a:r>
              <a:rPr lang="en-GB" sz="1200" b="1" dirty="0">
                <a:solidFill>
                  <a:schemeClr val="bg1"/>
                </a:solidFill>
                <a:latin typeface="Helvetica" panose="020B0604020202020204" pitchFamily="34" charset="0"/>
                <a:cs typeface="Helvetica" panose="020B0604020202020204" pitchFamily="34" charset="0"/>
              </a:rPr>
              <a:t>www.mfmac.com</a:t>
            </a:r>
          </a:p>
        </p:txBody>
      </p:sp>
    </p:spTree>
    <p:extLst>
      <p:ext uri="{BB962C8B-B14F-4D97-AF65-F5344CB8AC3E}">
        <p14:creationId xmlns:p14="http://schemas.microsoft.com/office/powerpoint/2010/main" val="347190856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pyright Slide">
    <p:spTree>
      <p:nvGrpSpPr>
        <p:cNvPr id="1" name=""/>
        <p:cNvGrpSpPr/>
        <p:nvPr/>
      </p:nvGrpSpPr>
      <p:grpSpPr>
        <a:xfrm>
          <a:off x="0" y="0"/>
          <a:ext cx="0" cy="0"/>
          <a:chOff x="0" y="0"/>
          <a:chExt cx="0" cy="0"/>
        </a:xfrm>
      </p:grpSpPr>
      <p:pic>
        <p:nvPicPr>
          <p:cNvPr id="3" name="Picture 2" descr="A close-up of a building&#10;&#10;Description automatically generated">
            <a:extLst>
              <a:ext uri="{FF2B5EF4-FFF2-40B4-BE49-F238E27FC236}">
                <a16:creationId xmlns:a16="http://schemas.microsoft.com/office/drawing/2014/main" id="{59F6928F-BBBE-635D-F49F-36E7D03F63C3}"/>
              </a:ext>
            </a:extLst>
          </p:cNvPr>
          <p:cNvPicPr>
            <a:picLocks noChangeAspect="1"/>
          </p:cNvPicPr>
          <p:nvPr userDrawn="1"/>
        </p:nvPicPr>
        <p:blipFill>
          <a:blip r:embed="rId2"/>
          <a:stretch>
            <a:fillRect/>
          </a:stretch>
        </p:blipFill>
        <p:spPr>
          <a:xfrm>
            <a:off x="0" y="0"/>
            <a:ext cx="12192000" cy="6858000"/>
          </a:xfrm>
          <a:prstGeom prst="rect">
            <a:avLst/>
          </a:prstGeom>
        </p:spPr>
      </p:pic>
      <p:pic>
        <p:nvPicPr>
          <p:cNvPr id="10" name="Picture 9" descr="A black and white logo&#10;&#10;Description automatically generated">
            <a:extLst>
              <a:ext uri="{FF2B5EF4-FFF2-40B4-BE49-F238E27FC236}">
                <a16:creationId xmlns:a16="http://schemas.microsoft.com/office/drawing/2014/main" id="{CE4F82B0-9EBC-E863-FF8F-A2FC44A37285}"/>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559014" y="756974"/>
            <a:ext cx="2911625" cy="1904946"/>
          </a:xfrm>
          <a:prstGeom prst="rect">
            <a:avLst/>
          </a:prstGeom>
        </p:spPr>
      </p:pic>
      <p:pic>
        <p:nvPicPr>
          <p:cNvPr id="8" name="Picture 7">
            <a:extLst>
              <a:ext uri="{FF2B5EF4-FFF2-40B4-BE49-F238E27FC236}">
                <a16:creationId xmlns:a16="http://schemas.microsoft.com/office/drawing/2014/main" id="{EF40E88A-A287-521D-1AD7-EFC1A0AD7314}"/>
              </a:ext>
            </a:extLst>
          </p:cNvPr>
          <p:cNvPicPr>
            <a:picLocks noChangeAspect="1"/>
          </p:cNvPicPr>
          <p:nvPr userDrawn="1"/>
        </p:nvPicPr>
        <p:blipFill rotWithShape="1">
          <a:blip r:embed="rId4" cstate="email">
            <a:extLst>
              <a:ext uri="{28A0092B-C50C-407E-A947-70E740481C1C}">
                <a14:useLocalDpi xmlns:a14="http://schemas.microsoft.com/office/drawing/2010/main"/>
              </a:ext>
            </a:extLst>
          </a:blip>
          <a:srcRect/>
          <a:stretch/>
        </p:blipFill>
        <p:spPr>
          <a:xfrm>
            <a:off x="10017124" y="6121401"/>
            <a:ext cx="1384301" cy="378165"/>
          </a:xfrm>
          <a:prstGeom prst="rect">
            <a:avLst/>
          </a:prstGeom>
        </p:spPr>
      </p:pic>
      <p:sp>
        <p:nvSpPr>
          <p:cNvPr id="9" name="TextBox 8">
            <a:extLst>
              <a:ext uri="{FF2B5EF4-FFF2-40B4-BE49-F238E27FC236}">
                <a16:creationId xmlns:a16="http://schemas.microsoft.com/office/drawing/2014/main" id="{94B41423-C475-6245-9B35-7199D8E70E23}"/>
              </a:ext>
            </a:extLst>
          </p:cNvPr>
          <p:cNvSpPr txBox="1"/>
          <p:nvPr userDrawn="1"/>
        </p:nvSpPr>
        <p:spPr>
          <a:xfrm>
            <a:off x="2876824" y="3200400"/>
            <a:ext cx="6455613" cy="80021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solidFill>
                  <a:schemeClr val="bg1"/>
                </a:solidFill>
                <a:latin typeface="Roboto" panose="02000000000000000000" pitchFamily="2" charset="0"/>
                <a:ea typeface="Roboto" panose="02000000000000000000" pitchFamily="2" charset="0"/>
                <a:cs typeface="Roboto" panose="02000000000000000000" pitchFamily="2" charset="0"/>
              </a:rPr>
              <a:t>© Morton Fraser MacRoberts LLP 2023</a:t>
            </a:r>
          </a:p>
          <a:p>
            <a:endParaRPr lang="en-GB" dirty="0"/>
          </a:p>
        </p:txBody>
      </p:sp>
    </p:spTree>
    <p:extLst>
      <p:ext uri="{BB962C8B-B14F-4D97-AF65-F5344CB8AC3E}">
        <p14:creationId xmlns:p14="http://schemas.microsoft.com/office/powerpoint/2010/main" val="127077606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Blan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59920-9DD9-7B0F-AEB7-D2BB3E13C302}"/>
              </a:ext>
            </a:extLst>
          </p:cNvPr>
          <p:cNvSpPr>
            <a:spLocks noGrp="1"/>
          </p:cNvSpPr>
          <p:nvPr>
            <p:ph type="title" hasCustomPrompt="1"/>
          </p:nvPr>
        </p:nvSpPr>
        <p:spPr>
          <a:xfrm>
            <a:off x="831850" y="1081088"/>
            <a:ext cx="10515600" cy="2852737"/>
          </a:xfrm>
        </p:spPr>
        <p:txBody>
          <a:bodyPr anchor="b"/>
          <a:lstStyle>
            <a:lvl1pPr>
              <a:defRPr sz="6000"/>
            </a:lvl1pPr>
          </a:lstStyle>
          <a:p>
            <a:r>
              <a:rPr lang="en-GB" dirty="0"/>
              <a:t>Click to add section title</a:t>
            </a:r>
            <a:endParaRPr lang="en-US" dirty="0"/>
          </a:p>
        </p:txBody>
      </p:sp>
      <p:sp>
        <p:nvSpPr>
          <p:cNvPr id="3" name="Text Placeholder 2">
            <a:extLst>
              <a:ext uri="{FF2B5EF4-FFF2-40B4-BE49-F238E27FC236}">
                <a16:creationId xmlns:a16="http://schemas.microsoft.com/office/drawing/2014/main" id="{D3E03832-2C47-3E4E-0BCA-8353CA5D8B81}"/>
              </a:ext>
            </a:extLst>
          </p:cNvPr>
          <p:cNvSpPr>
            <a:spLocks noGrp="1"/>
          </p:cNvSpPr>
          <p:nvPr>
            <p:ph type="body" idx="1" hasCustomPrompt="1"/>
          </p:nvPr>
        </p:nvSpPr>
        <p:spPr>
          <a:xfrm>
            <a:off x="831850" y="396081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dirty="0"/>
              <a:t>Click to text</a:t>
            </a:r>
          </a:p>
        </p:txBody>
      </p:sp>
      <p:pic>
        <p:nvPicPr>
          <p:cNvPr id="4" name="Picture 3" descr="A blue and pink background&#10;&#10;Description automatically generated">
            <a:extLst>
              <a:ext uri="{FF2B5EF4-FFF2-40B4-BE49-F238E27FC236}">
                <a16:creationId xmlns:a16="http://schemas.microsoft.com/office/drawing/2014/main" id="{9D514FD1-6AB4-5523-E403-CB77667DD4B6}"/>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5758" y="-45998"/>
            <a:ext cx="209550" cy="6969760"/>
          </a:xfrm>
          <a:prstGeom prst="rect">
            <a:avLst/>
          </a:prstGeom>
        </p:spPr>
      </p:pic>
    </p:spTree>
    <p:extLst>
      <p:ext uri="{BB962C8B-B14F-4D97-AF65-F5344CB8AC3E}">
        <p14:creationId xmlns:p14="http://schemas.microsoft.com/office/powerpoint/2010/main" val="323579956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Buildings 1">
    <p:spTree>
      <p:nvGrpSpPr>
        <p:cNvPr id="1" name=""/>
        <p:cNvGrpSpPr/>
        <p:nvPr/>
      </p:nvGrpSpPr>
      <p:grpSpPr>
        <a:xfrm>
          <a:off x="0" y="0"/>
          <a:ext cx="0" cy="0"/>
          <a:chOff x="0" y="0"/>
          <a:chExt cx="0" cy="0"/>
        </a:xfrm>
      </p:grpSpPr>
      <p:pic>
        <p:nvPicPr>
          <p:cNvPr id="5" name="Picture 4" descr="A close-up of a glass wall&#10;&#10;Description automatically generated">
            <a:extLst>
              <a:ext uri="{FF2B5EF4-FFF2-40B4-BE49-F238E27FC236}">
                <a16:creationId xmlns:a16="http://schemas.microsoft.com/office/drawing/2014/main" id="{41221B09-F563-2D47-861A-EB8B5141806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E859920-9DD9-7B0F-AEB7-D2BB3E13C302}"/>
              </a:ext>
            </a:extLst>
          </p:cNvPr>
          <p:cNvSpPr>
            <a:spLocks noGrp="1"/>
          </p:cNvSpPr>
          <p:nvPr>
            <p:ph type="title" hasCustomPrompt="1"/>
          </p:nvPr>
        </p:nvSpPr>
        <p:spPr>
          <a:xfrm>
            <a:off x="831850" y="1081088"/>
            <a:ext cx="10515600" cy="2852737"/>
          </a:xfrm>
        </p:spPr>
        <p:txBody>
          <a:bodyPr anchor="b"/>
          <a:lstStyle>
            <a:lvl1pPr>
              <a:defRPr sz="6000">
                <a:solidFill>
                  <a:schemeClr val="bg1"/>
                </a:solidFill>
              </a:defRPr>
            </a:lvl1pPr>
          </a:lstStyle>
          <a:p>
            <a:r>
              <a:rPr lang="en-GB" dirty="0"/>
              <a:t>Click to add section</a:t>
            </a:r>
            <a:br>
              <a:rPr lang="en-GB" dirty="0"/>
            </a:br>
            <a:r>
              <a:rPr lang="en-GB" dirty="0"/>
              <a:t>title</a:t>
            </a:r>
            <a:endParaRPr lang="en-US" dirty="0"/>
          </a:p>
        </p:txBody>
      </p:sp>
      <p:sp>
        <p:nvSpPr>
          <p:cNvPr id="3" name="Text Placeholder 2">
            <a:extLst>
              <a:ext uri="{FF2B5EF4-FFF2-40B4-BE49-F238E27FC236}">
                <a16:creationId xmlns:a16="http://schemas.microsoft.com/office/drawing/2014/main" id="{D3E03832-2C47-3E4E-0BCA-8353CA5D8B81}"/>
              </a:ext>
            </a:extLst>
          </p:cNvPr>
          <p:cNvSpPr>
            <a:spLocks noGrp="1"/>
          </p:cNvSpPr>
          <p:nvPr>
            <p:ph type="body" idx="1" hasCustomPrompt="1"/>
          </p:nvPr>
        </p:nvSpPr>
        <p:spPr>
          <a:xfrm>
            <a:off x="831850" y="396081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dirty="0"/>
              <a:t>Click to text</a:t>
            </a:r>
          </a:p>
        </p:txBody>
      </p:sp>
      <p:pic>
        <p:nvPicPr>
          <p:cNvPr id="6" name="Picture 5">
            <a:extLst>
              <a:ext uri="{FF2B5EF4-FFF2-40B4-BE49-F238E27FC236}">
                <a16:creationId xmlns:a16="http://schemas.microsoft.com/office/drawing/2014/main" id="{55868561-0F70-3B7D-5834-CC10C1063E09}"/>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0017124" y="6121401"/>
            <a:ext cx="1384301" cy="378165"/>
          </a:xfrm>
          <a:prstGeom prst="rect">
            <a:avLst/>
          </a:prstGeom>
        </p:spPr>
      </p:pic>
    </p:spTree>
    <p:extLst>
      <p:ext uri="{BB962C8B-B14F-4D97-AF65-F5344CB8AC3E}">
        <p14:creationId xmlns:p14="http://schemas.microsoft.com/office/powerpoint/2010/main" val="236424319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Buildings 2">
    <p:spTree>
      <p:nvGrpSpPr>
        <p:cNvPr id="1" name=""/>
        <p:cNvGrpSpPr/>
        <p:nvPr/>
      </p:nvGrpSpPr>
      <p:grpSpPr>
        <a:xfrm>
          <a:off x="0" y="0"/>
          <a:ext cx="0" cy="0"/>
          <a:chOff x="0" y="0"/>
          <a:chExt cx="0" cy="0"/>
        </a:xfrm>
      </p:grpSpPr>
      <p:pic>
        <p:nvPicPr>
          <p:cNvPr id="5" name="Picture 4" descr="A close-up of a building&#10;&#10;Description automatically generated">
            <a:extLst>
              <a:ext uri="{FF2B5EF4-FFF2-40B4-BE49-F238E27FC236}">
                <a16:creationId xmlns:a16="http://schemas.microsoft.com/office/drawing/2014/main" id="{3E5642BC-DBD4-5AD7-C1F0-0EB937CBFD80}"/>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E859920-9DD9-7B0F-AEB7-D2BB3E13C302}"/>
              </a:ext>
            </a:extLst>
          </p:cNvPr>
          <p:cNvSpPr>
            <a:spLocks noGrp="1"/>
          </p:cNvSpPr>
          <p:nvPr>
            <p:ph type="title" hasCustomPrompt="1"/>
          </p:nvPr>
        </p:nvSpPr>
        <p:spPr>
          <a:xfrm>
            <a:off x="831850" y="1081088"/>
            <a:ext cx="10515600" cy="2852737"/>
          </a:xfrm>
        </p:spPr>
        <p:txBody>
          <a:bodyPr anchor="b"/>
          <a:lstStyle>
            <a:lvl1pPr>
              <a:defRPr sz="6000">
                <a:solidFill>
                  <a:schemeClr val="bg1"/>
                </a:solidFill>
              </a:defRPr>
            </a:lvl1pPr>
          </a:lstStyle>
          <a:p>
            <a:r>
              <a:rPr lang="en-GB" dirty="0"/>
              <a:t>Click to add section</a:t>
            </a:r>
            <a:br>
              <a:rPr lang="en-GB" dirty="0"/>
            </a:br>
            <a:r>
              <a:rPr lang="en-GB" dirty="0"/>
              <a:t>title</a:t>
            </a:r>
            <a:endParaRPr lang="en-US" dirty="0"/>
          </a:p>
        </p:txBody>
      </p:sp>
      <p:sp>
        <p:nvSpPr>
          <p:cNvPr id="3" name="Text Placeholder 2">
            <a:extLst>
              <a:ext uri="{FF2B5EF4-FFF2-40B4-BE49-F238E27FC236}">
                <a16:creationId xmlns:a16="http://schemas.microsoft.com/office/drawing/2014/main" id="{D3E03832-2C47-3E4E-0BCA-8353CA5D8B81}"/>
              </a:ext>
            </a:extLst>
          </p:cNvPr>
          <p:cNvSpPr>
            <a:spLocks noGrp="1"/>
          </p:cNvSpPr>
          <p:nvPr>
            <p:ph type="body" idx="1" hasCustomPrompt="1"/>
          </p:nvPr>
        </p:nvSpPr>
        <p:spPr>
          <a:xfrm>
            <a:off x="831850" y="396081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dirty="0"/>
              <a:t>Click to text</a:t>
            </a:r>
          </a:p>
        </p:txBody>
      </p:sp>
      <p:pic>
        <p:nvPicPr>
          <p:cNvPr id="8" name="Picture 7">
            <a:extLst>
              <a:ext uri="{FF2B5EF4-FFF2-40B4-BE49-F238E27FC236}">
                <a16:creationId xmlns:a16="http://schemas.microsoft.com/office/drawing/2014/main" id="{C865CA41-A8A1-9B92-FA99-B4D14950C10B}"/>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0017124" y="6121401"/>
            <a:ext cx="1384301" cy="378165"/>
          </a:xfrm>
          <a:prstGeom prst="rect">
            <a:avLst/>
          </a:prstGeom>
        </p:spPr>
      </p:pic>
    </p:spTree>
    <p:extLst>
      <p:ext uri="{BB962C8B-B14F-4D97-AF65-F5344CB8AC3E}">
        <p14:creationId xmlns:p14="http://schemas.microsoft.com/office/powerpoint/2010/main" val="420510426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Abstract 1">
    <p:spTree>
      <p:nvGrpSpPr>
        <p:cNvPr id="1" name=""/>
        <p:cNvGrpSpPr/>
        <p:nvPr/>
      </p:nvGrpSpPr>
      <p:grpSpPr>
        <a:xfrm>
          <a:off x="0" y="0"/>
          <a:ext cx="0" cy="0"/>
          <a:chOff x="0" y="0"/>
          <a:chExt cx="0" cy="0"/>
        </a:xfrm>
      </p:grpSpPr>
      <p:pic>
        <p:nvPicPr>
          <p:cNvPr id="5" name="Picture 4" descr="A close-up of a painting&#10;&#10;Description automatically generated">
            <a:extLst>
              <a:ext uri="{FF2B5EF4-FFF2-40B4-BE49-F238E27FC236}">
                <a16:creationId xmlns:a16="http://schemas.microsoft.com/office/drawing/2014/main" id="{708514BF-7AD1-D19A-956A-7E1589170D38}"/>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E859920-9DD9-7B0F-AEB7-D2BB3E13C302}"/>
              </a:ext>
            </a:extLst>
          </p:cNvPr>
          <p:cNvSpPr>
            <a:spLocks noGrp="1"/>
          </p:cNvSpPr>
          <p:nvPr>
            <p:ph type="title" hasCustomPrompt="1"/>
          </p:nvPr>
        </p:nvSpPr>
        <p:spPr>
          <a:xfrm>
            <a:off x="831850" y="1081088"/>
            <a:ext cx="10515600" cy="2852737"/>
          </a:xfrm>
        </p:spPr>
        <p:txBody>
          <a:bodyPr anchor="b"/>
          <a:lstStyle>
            <a:lvl1pPr>
              <a:defRPr sz="6000">
                <a:solidFill>
                  <a:schemeClr val="bg1"/>
                </a:solidFill>
              </a:defRPr>
            </a:lvl1pPr>
          </a:lstStyle>
          <a:p>
            <a:r>
              <a:rPr lang="en-GB" dirty="0"/>
              <a:t>Click to add section</a:t>
            </a:r>
            <a:br>
              <a:rPr lang="en-GB" dirty="0"/>
            </a:br>
            <a:r>
              <a:rPr lang="en-GB" dirty="0"/>
              <a:t>title</a:t>
            </a:r>
            <a:endParaRPr lang="en-US" dirty="0"/>
          </a:p>
        </p:txBody>
      </p:sp>
      <p:sp>
        <p:nvSpPr>
          <p:cNvPr id="3" name="Text Placeholder 2">
            <a:extLst>
              <a:ext uri="{FF2B5EF4-FFF2-40B4-BE49-F238E27FC236}">
                <a16:creationId xmlns:a16="http://schemas.microsoft.com/office/drawing/2014/main" id="{D3E03832-2C47-3E4E-0BCA-8353CA5D8B81}"/>
              </a:ext>
            </a:extLst>
          </p:cNvPr>
          <p:cNvSpPr>
            <a:spLocks noGrp="1"/>
          </p:cNvSpPr>
          <p:nvPr>
            <p:ph type="body" idx="1" hasCustomPrompt="1"/>
          </p:nvPr>
        </p:nvSpPr>
        <p:spPr>
          <a:xfrm>
            <a:off x="831850" y="396081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dirty="0"/>
              <a:t>Click to text</a:t>
            </a:r>
          </a:p>
        </p:txBody>
      </p:sp>
      <p:pic>
        <p:nvPicPr>
          <p:cNvPr id="10" name="Picture 9">
            <a:extLst>
              <a:ext uri="{FF2B5EF4-FFF2-40B4-BE49-F238E27FC236}">
                <a16:creationId xmlns:a16="http://schemas.microsoft.com/office/drawing/2014/main" id="{CACF1B26-32AE-0515-B9A2-5E7EC26CD8C0}"/>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0017124" y="6121401"/>
            <a:ext cx="1384301" cy="378165"/>
          </a:xfrm>
          <a:prstGeom prst="rect">
            <a:avLst/>
          </a:prstGeom>
        </p:spPr>
      </p:pic>
    </p:spTree>
    <p:extLst>
      <p:ext uri="{BB962C8B-B14F-4D97-AF65-F5344CB8AC3E}">
        <p14:creationId xmlns:p14="http://schemas.microsoft.com/office/powerpoint/2010/main" val="169219679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Abstract 2">
    <p:spTree>
      <p:nvGrpSpPr>
        <p:cNvPr id="1" name=""/>
        <p:cNvGrpSpPr/>
        <p:nvPr/>
      </p:nvGrpSpPr>
      <p:grpSpPr>
        <a:xfrm>
          <a:off x="0" y="0"/>
          <a:ext cx="0" cy="0"/>
          <a:chOff x="0" y="0"/>
          <a:chExt cx="0" cy="0"/>
        </a:xfrm>
      </p:grpSpPr>
      <p:pic>
        <p:nvPicPr>
          <p:cNvPr id="5" name="Picture 4" descr="A blurry image of a red and blue light&#10;&#10;Description automatically generated">
            <a:extLst>
              <a:ext uri="{FF2B5EF4-FFF2-40B4-BE49-F238E27FC236}">
                <a16:creationId xmlns:a16="http://schemas.microsoft.com/office/drawing/2014/main" id="{5C702365-7F19-AAF7-A934-7CDAB2A4D204}"/>
              </a:ext>
            </a:extLst>
          </p:cNvPr>
          <p:cNvPicPr>
            <a:picLocks noChangeAspect="1"/>
          </p:cNvPicPr>
          <p:nvPr userDrawn="1"/>
        </p:nvPicPr>
        <p:blipFill>
          <a:blip r:embed="rId2"/>
          <a:stretch>
            <a:fillRect/>
          </a:stretch>
        </p:blipFill>
        <p:spPr>
          <a:xfrm>
            <a:off x="11268" y="0"/>
            <a:ext cx="12169464" cy="6858000"/>
          </a:xfrm>
          <a:prstGeom prst="rect">
            <a:avLst/>
          </a:prstGeom>
        </p:spPr>
      </p:pic>
      <p:sp>
        <p:nvSpPr>
          <p:cNvPr id="2" name="Title 1">
            <a:extLst>
              <a:ext uri="{FF2B5EF4-FFF2-40B4-BE49-F238E27FC236}">
                <a16:creationId xmlns:a16="http://schemas.microsoft.com/office/drawing/2014/main" id="{FE859920-9DD9-7B0F-AEB7-D2BB3E13C302}"/>
              </a:ext>
            </a:extLst>
          </p:cNvPr>
          <p:cNvSpPr>
            <a:spLocks noGrp="1"/>
          </p:cNvSpPr>
          <p:nvPr>
            <p:ph type="title" hasCustomPrompt="1"/>
          </p:nvPr>
        </p:nvSpPr>
        <p:spPr>
          <a:xfrm>
            <a:off x="831850" y="1081088"/>
            <a:ext cx="10515600" cy="2852737"/>
          </a:xfrm>
        </p:spPr>
        <p:txBody>
          <a:bodyPr anchor="b"/>
          <a:lstStyle>
            <a:lvl1pPr>
              <a:defRPr sz="6000">
                <a:solidFill>
                  <a:schemeClr val="bg1"/>
                </a:solidFill>
              </a:defRPr>
            </a:lvl1pPr>
          </a:lstStyle>
          <a:p>
            <a:r>
              <a:rPr lang="en-GB" dirty="0"/>
              <a:t>Click to add section</a:t>
            </a:r>
            <a:br>
              <a:rPr lang="en-GB" dirty="0"/>
            </a:br>
            <a:r>
              <a:rPr lang="en-GB" dirty="0"/>
              <a:t>title</a:t>
            </a:r>
            <a:endParaRPr lang="en-US" dirty="0"/>
          </a:p>
        </p:txBody>
      </p:sp>
      <p:sp>
        <p:nvSpPr>
          <p:cNvPr id="3" name="Text Placeholder 2">
            <a:extLst>
              <a:ext uri="{FF2B5EF4-FFF2-40B4-BE49-F238E27FC236}">
                <a16:creationId xmlns:a16="http://schemas.microsoft.com/office/drawing/2014/main" id="{D3E03832-2C47-3E4E-0BCA-8353CA5D8B81}"/>
              </a:ext>
            </a:extLst>
          </p:cNvPr>
          <p:cNvSpPr>
            <a:spLocks noGrp="1"/>
          </p:cNvSpPr>
          <p:nvPr>
            <p:ph type="body" idx="1" hasCustomPrompt="1"/>
          </p:nvPr>
        </p:nvSpPr>
        <p:spPr>
          <a:xfrm>
            <a:off x="831850" y="396081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dirty="0"/>
              <a:t>Click to text</a:t>
            </a:r>
          </a:p>
        </p:txBody>
      </p:sp>
      <p:pic>
        <p:nvPicPr>
          <p:cNvPr id="8" name="Picture 7">
            <a:extLst>
              <a:ext uri="{FF2B5EF4-FFF2-40B4-BE49-F238E27FC236}">
                <a16:creationId xmlns:a16="http://schemas.microsoft.com/office/drawing/2014/main" id="{E40BEBF9-D27A-D931-9EDA-5F9EBE5AC4C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0017124" y="6121401"/>
            <a:ext cx="1384301" cy="378165"/>
          </a:xfrm>
          <a:prstGeom prst="rect">
            <a:avLst/>
          </a:prstGeom>
        </p:spPr>
      </p:pic>
    </p:spTree>
    <p:extLst>
      <p:ext uri="{BB962C8B-B14F-4D97-AF65-F5344CB8AC3E}">
        <p14:creationId xmlns:p14="http://schemas.microsoft.com/office/powerpoint/2010/main" val="301206918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Flower">
    <p:spTree>
      <p:nvGrpSpPr>
        <p:cNvPr id="1" name=""/>
        <p:cNvGrpSpPr/>
        <p:nvPr/>
      </p:nvGrpSpPr>
      <p:grpSpPr>
        <a:xfrm>
          <a:off x="0" y="0"/>
          <a:ext cx="0" cy="0"/>
          <a:chOff x="0" y="0"/>
          <a:chExt cx="0" cy="0"/>
        </a:xfrm>
      </p:grpSpPr>
      <p:pic>
        <p:nvPicPr>
          <p:cNvPr id="5" name="Picture 4" descr="Close up of a flower&#10;&#10;Description automatically generated">
            <a:extLst>
              <a:ext uri="{FF2B5EF4-FFF2-40B4-BE49-F238E27FC236}">
                <a16:creationId xmlns:a16="http://schemas.microsoft.com/office/drawing/2014/main" id="{03C878F0-BB78-5F92-EA85-A424B546A3FD}"/>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E859920-9DD9-7B0F-AEB7-D2BB3E13C302}"/>
              </a:ext>
            </a:extLst>
          </p:cNvPr>
          <p:cNvSpPr>
            <a:spLocks noGrp="1"/>
          </p:cNvSpPr>
          <p:nvPr>
            <p:ph type="title" hasCustomPrompt="1"/>
          </p:nvPr>
        </p:nvSpPr>
        <p:spPr>
          <a:xfrm>
            <a:off x="831850" y="1081088"/>
            <a:ext cx="10515600" cy="2852737"/>
          </a:xfrm>
        </p:spPr>
        <p:txBody>
          <a:bodyPr anchor="b"/>
          <a:lstStyle>
            <a:lvl1pPr>
              <a:defRPr sz="6000">
                <a:solidFill>
                  <a:schemeClr val="bg1"/>
                </a:solidFill>
              </a:defRPr>
            </a:lvl1pPr>
          </a:lstStyle>
          <a:p>
            <a:r>
              <a:rPr lang="en-GB" dirty="0"/>
              <a:t>Click to add section title</a:t>
            </a:r>
            <a:endParaRPr lang="en-US" dirty="0"/>
          </a:p>
        </p:txBody>
      </p:sp>
      <p:sp>
        <p:nvSpPr>
          <p:cNvPr id="3" name="Text Placeholder 2">
            <a:extLst>
              <a:ext uri="{FF2B5EF4-FFF2-40B4-BE49-F238E27FC236}">
                <a16:creationId xmlns:a16="http://schemas.microsoft.com/office/drawing/2014/main" id="{D3E03832-2C47-3E4E-0BCA-8353CA5D8B81}"/>
              </a:ext>
            </a:extLst>
          </p:cNvPr>
          <p:cNvSpPr>
            <a:spLocks noGrp="1"/>
          </p:cNvSpPr>
          <p:nvPr>
            <p:ph type="body" idx="1" hasCustomPrompt="1"/>
          </p:nvPr>
        </p:nvSpPr>
        <p:spPr>
          <a:xfrm>
            <a:off x="831850" y="396081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dirty="0"/>
              <a:t>Click to add text</a:t>
            </a:r>
          </a:p>
        </p:txBody>
      </p:sp>
      <p:pic>
        <p:nvPicPr>
          <p:cNvPr id="8" name="Picture 7">
            <a:extLst>
              <a:ext uri="{FF2B5EF4-FFF2-40B4-BE49-F238E27FC236}">
                <a16:creationId xmlns:a16="http://schemas.microsoft.com/office/drawing/2014/main" id="{3A099154-881D-9284-6E58-71B058E7C237}"/>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0017124" y="6121401"/>
            <a:ext cx="1384301" cy="378165"/>
          </a:xfrm>
          <a:prstGeom prst="rect">
            <a:avLst/>
          </a:prstGeom>
        </p:spPr>
      </p:pic>
    </p:spTree>
    <p:extLst>
      <p:ext uri="{BB962C8B-B14F-4D97-AF65-F5344CB8AC3E}">
        <p14:creationId xmlns:p14="http://schemas.microsoft.com/office/powerpoint/2010/main" val="144832332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O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7E0D0-F37A-3E11-783A-D24A8EE44F6F}"/>
              </a:ext>
            </a:extLst>
          </p:cNvPr>
          <p:cNvSpPr>
            <a:spLocks noGrp="1"/>
          </p:cNvSpPr>
          <p:nvPr>
            <p:ph type="title" hasCustomPrompt="1"/>
          </p:nvPr>
        </p:nvSpPr>
        <p:spPr/>
        <p:txBody>
          <a:bodyPr/>
          <a:lstStyle>
            <a:lvl1pPr>
              <a:defRPr>
                <a:latin typeface="Didot" panose="02000503000000020003" pitchFamily="2" charset="-79"/>
                <a:cs typeface="Didot" panose="02000503000000020003" pitchFamily="2" charset="-79"/>
              </a:defRPr>
            </a:lvl1pPr>
          </a:lstStyle>
          <a:p>
            <a:r>
              <a:rPr lang="en-GB" dirty="0"/>
              <a:t>Click to add title</a:t>
            </a:r>
            <a:endParaRPr lang="en-US" dirty="0"/>
          </a:p>
        </p:txBody>
      </p:sp>
      <p:sp>
        <p:nvSpPr>
          <p:cNvPr id="3" name="Content Placeholder 2">
            <a:extLst>
              <a:ext uri="{FF2B5EF4-FFF2-40B4-BE49-F238E27FC236}">
                <a16:creationId xmlns:a16="http://schemas.microsoft.com/office/drawing/2014/main" id="{DA44C892-5610-CEA6-C036-EDB5DF3D3467}"/>
              </a:ext>
            </a:extLst>
          </p:cNvPr>
          <p:cNvSpPr>
            <a:spLocks noGrp="1"/>
          </p:cNvSpPr>
          <p:nvPr>
            <p:ph idx="1" hasCustomPrompt="1"/>
          </p:nvPr>
        </p:nvSpPr>
        <p:spPr>
          <a:xfrm>
            <a:off x="838200" y="1825625"/>
            <a:ext cx="10515600" cy="4060825"/>
          </a:xfrm>
        </p:spPr>
        <p:txBody>
          <a:bodyPr/>
          <a:lstStyle>
            <a:lvl1pPr>
              <a:defRPr b="0" i="0">
                <a:latin typeface="Roboto Light" panose="02000000000000000000" pitchFamily="2" charset="0"/>
                <a:ea typeface="Roboto Light" panose="02000000000000000000" pitchFamily="2" charset="0"/>
              </a:defRPr>
            </a:lvl1pPr>
            <a:lvl2pPr>
              <a:defRPr b="0" i="0">
                <a:latin typeface="Roboto Light" panose="02000000000000000000" pitchFamily="2" charset="0"/>
                <a:ea typeface="Roboto Light" panose="02000000000000000000" pitchFamily="2" charset="0"/>
              </a:defRPr>
            </a:lvl2pPr>
            <a:lvl3pPr>
              <a:defRPr b="0" i="0">
                <a:latin typeface="Roboto Light" panose="02000000000000000000" pitchFamily="2" charset="0"/>
                <a:ea typeface="Roboto Light" panose="02000000000000000000" pitchFamily="2" charset="0"/>
              </a:defRPr>
            </a:lvl3pPr>
            <a:lvl4pPr>
              <a:defRPr b="0" i="0">
                <a:latin typeface="Roboto Light" panose="02000000000000000000" pitchFamily="2" charset="0"/>
                <a:ea typeface="Roboto Light" panose="02000000000000000000" pitchFamily="2" charset="0"/>
              </a:defRPr>
            </a:lvl4pPr>
            <a:lvl5pPr>
              <a:defRPr b="0" i="0">
                <a:latin typeface="Roboto Light" panose="02000000000000000000" pitchFamily="2" charset="0"/>
                <a:ea typeface="Roboto Light" panose="02000000000000000000" pitchFamily="2" charset="0"/>
              </a:defRPr>
            </a:lvl5pPr>
          </a:lstStyle>
          <a:p>
            <a:pPr lvl="0"/>
            <a:r>
              <a:rPr lang="en-GB" dirty="0"/>
              <a:t>Click to add text</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7" name="Picture 6" descr="A blue and pink background&#10;&#10;Description automatically generated">
            <a:extLst>
              <a:ext uri="{FF2B5EF4-FFF2-40B4-BE49-F238E27FC236}">
                <a16:creationId xmlns:a16="http://schemas.microsoft.com/office/drawing/2014/main" id="{F40DCEC3-3645-A91F-78E5-786AB3674BEE}"/>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0"/>
            <a:ext cx="209550" cy="6969760"/>
          </a:xfrm>
          <a:prstGeom prst="rect">
            <a:avLst/>
          </a:prstGeom>
        </p:spPr>
      </p:pic>
    </p:spTree>
    <p:extLst>
      <p:ext uri="{BB962C8B-B14F-4D97-AF65-F5344CB8AC3E}">
        <p14:creationId xmlns:p14="http://schemas.microsoft.com/office/powerpoint/2010/main" val="19004567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Cover Alt 1">
    <p:spTree>
      <p:nvGrpSpPr>
        <p:cNvPr id="1" name=""/>
        <p:cNvGrpSpPr/>
        <p:nvPr/>
      </p:nvGrpSpPr>
      <p:grpSpPr>
        <a:xfrm>
          <a:off x="0" y="0"/>
          <a:ext cx="0" cy="0"/>
          <a:chOff x="0" y="0"/>
          <a:chExt cx="0" cy="0"/>
        </a:xfrm>
      </p:grpSpPr>
      <p:pic>
        <p:nvPicPr>
          <p:cNvPr id="8" name="Picture 7" descr="A colorful gradient on a blue background&#10;&#10;Description automatically generated">
            <a:extLst>
              <a:ext uri="{FF2B5EF4-FFF2-40B4-BE49-F238E27FC236}">
                <a16:creationId xmlns:a16="http://schemas.microsoft.com/office/drawing/2014/main" id="{92D7B33E-4C8D-2575-9167-DEC91F6F9D9F}"/>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3FF1A32-FCC9-9384-53CF-99C8B1EFE9D3}"/>
              </a:ext>
            </a:extLst>
          </p:cNvPr>
          <p:cNvSpPr>
            <a:spLocks noGrp="1"/>
          </p:cNvSpPr>
          <p:nvPr>
            <p:ph type="ctrTitle" hasCustomPrompt="1"/>
          </p:nvPr>
        </p:nvSpPr>
        <p:spPr>
          <a:xfrm>
            <a:off x="721360" y="1965589"/>
            <a:ext cx="9144000" cy="2387600"/>
          </a:xfrm>
        </p:spPr>
        <p:txBody>
          <a:bodyPr anchor="b">
            <a:normAutofit/>
          </a:bodyPr>
          <a:lstStyle>
            <a:lvl1pPr algn="l">
              <a:defRPr sz="6000">
                <a:solidFill>
                  <a:schemeClr val="bg1"/>
                </a:solidFill>
                <a:latin typeface="Didot" panose="02000503000000020003" pitchFamily="2" charset="-79"/>
                <a:cs typeface="Didot" panose="02000503000000020003" pitchFamily="2" charset="-79"/>
              </a:defRPr>
            </a:lvl1pPr>
          </a:lstStyle>
          <a:p>
            <a:r>
              <a:rPr lang="en-GB" dirty="0"/>
              <a:t>Click to add presentation title </a:t>
            </a:r>
            <a:endParaRPr lang="en-US" dirty="0"/>
          </a:p>
        </p:txBody>
      </p:sp>
      <p:sp>
        <p:nvSpPr>
          <p:cNvPr id="3" name="Subtitle 2">
            <a:extLst>
              <a:ext uri="{FF2B5EF4-FFF2-40B4-BE49-F238E27FC236}">
                <a16:creationId xmlns:a16="http://schemas.microsoft.com/office/drawing/2014/main" id="{4B70E746-7F37-FF6F-959B-319DD5B9F5C9}"/>
              </a:ext>
            </a:extLst>
          </p:cNvPr>
          <p:cNvSpPr>
            <a:spLocks noGrp="1"/>
          </p:cNvSpPr>
          <p:nvPr>
            <p:ph type="subTitle" idx="1" hasCustomPrompt="1"/>
          </p:nvPr>
        </p:nvSpPr>
        <p:spPr>
          <a:xfrm>
            <a:off x="721360" y="4445264"/>
            <a:ext cx="9144000" cy="1655762"/>
          </a:xfrm>
        </p:spPr>
        <p:txBody>
          <a:bodyPr/>
          <a:lstStyle>
            <a:lvl1pPr marL="0" indent="0" algn="l">
              <a:buNone/>
              <a:defRPr sz="2400" b="0" i="0">
                <a:solidFill>
                  <a:schemeClr val="bg1"/>
                </a:solidFill>
                <a:latin typeface="Roboto Light" panose="02000000000000000000" pitchFamily="2" charset="0"/>
                <a:ea typeface="Roboto Light" panose="020000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subtitle</a:t>
            </a:r>
            <a:endParaRPr lang="en-US" dirty="0"/>
          </a:p>
        </p:txBody>
      </p:sp>
      <p:pic>
        <p:nvPicPr>
          <p:cNvPr id="10" name="Picture 9" descr="A black and white logo&#10;&#10;Description automatically generated">
            <a:extLst>
              <a:ext uri="{FF2B5EF4-FFF2-40B4-BE49-F238E27FC236}">
                <a16:creationId xmlns:a16="http://schemas.microsoft.com/office/drawing/2014/main" id="{CE4F82B0-9EBC-E863-FF8F-A2FC44A37285}"/>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559014" y="756974"/>
            <a:ext cx="2911625" cy="1904946"/>
          </a:xfrm>
          <a:prstGeom prst="rect">
            <a:avLst/>
          </a:prstGeom>
        </p:spPr>
      </p:pic>
    </p:spTree>
    <p:extLst>
      <p:ext uri="{BB962C8B-B14F-4D97-AF65-F5344CB8AC3E}">
        <p14:creationId xmlns:p14="http://schemas.microsoft.com/office/powerpoint/2010/main" val="328443740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Cover Alt 2">
    <p:spTree>
      <p:nvGrpSpPr>
        <p:cNvPr id="1" name=""/>
        <p:cNvGrpSpPr/>
        <p:nvPr/>
      </p:nvGrpSpPr>
      <p:grpSpPr>
        <a:xfrm>
          <a:off x="0" y="0"/>
          <a:ext cx="0" cy="0"/>
          <a:chOff x="0" y="0"/>
          <a:chExt cx="0" cy="0"/>
        </a:xfrm>
      </p:grpSpPr>
      <p:pic>
        <p:nvPicPr>
          <p:cNvPr id="6" name="Picture 5" descr="A blue and pink background&#10;&#10;Description automatically generated">
            <a:extLst>
              <a:ext uri="{FF2B5EF4-FFF2-40B4-BE49-F238E27FC236}">
                <a16:creationId xmlns:a16="http://schemas.microsoft.com/office/drawing/2014/main" id="{3E31131D-40AA-72C9-C638-044F6569790C}"/>
              </a:ext>
            </a:extLst>
          </p:cNvPr>
          <p:cNvPicPr>
            <a:picLocks noChangeAspect="1"/>
          </p:cNvPicPr>
          <p:nvPr userDrawn="1"/>
        </p:nvPicPr>
        <p:blipFill>
          <a:blip r:embed="rId2"/>
          <a:stretch>
            <a:fillRect/>
          </a:stretch>
        </p:blipFill>
        <p:spPr>
          <a:xfrm>
            <a:off x="0" y="288"/>
            <a:ext cx="12192000" cy="6857423"/>
          </a:xfrm>
          <a:prstGeom prst="rect">
            <a:avLst/>
          </a:prstGeom>
        </p:spPr>
      </p:pic>
      <p:sp>
        <p:nvSpPr>
          <p:cNvPr id="2" name="Title 1">
            <a:extLst>
              <a:ext uri="{FF2B5EF4-FFF2-40B4-BE49-F238E27FC236}">
                <a16:creationId xmlns:a16="http://schemas.microsoft.com/office/drawing/2014/main" id="{53FF1A32-FCC9-9384-53CF-99C8B1EFE9D3}"/>
              </a:ext>
            </a:extLst>
          </p:cNvPr>
          <p:cNvSpPr>
            <a:spLocks noGrp="1"/>
          </p:cNvSpPr>
          <p:nvPr>
            <p:ph type="ctrTitle" hasCustomPrompt="1"/>
          </p:nvPr>
        </p:nvSpPr>
        <p:spPr>
          <a:xfrm>
            <a:off x="721360" y="1965589"/>
            <a:ext cx="9144000" cy="2387600"/>
          </a:xfrm>
        </p:spPr>
        <p:txBody>
          <a:bodyPr anchor="b">
            <a:normAutofit/>
          </a:bodyPr>
          <a:lstStyle>
            <a:lvl1pPr algn="l">
              <a:defRPr sz="6000">
                <a:solidFill>
                  <a:schemeClr val="bg1"/>
                </a:solidFill>
                <a:latin typeface="Didot" panose="02000503000000020003" pitchFamily="2" charset="-79"/>
                <a:cs typeface="Didot" panose="02000503000000020003" pitchFamily="2" charset="-79"/>
              </a:defRPr>
            </a:lvl1pPr>
          </a:lstStyle>
          <a:p>
            <a:r>
              <a:rPr lang="en-GB" dirty="0"/>
              <a:t>Click to add presentation title </a:t>
            </a:r>
            <a:endParaRPr lang="en-US" dirty="0"/>
          </a:p>
        </p:txBody>
      </p:sp>
      <p:sp>
        <p:nvSpPr>
          <p:cNvPr id="3" name="Subtitle 2">
            <a:extLst>
              <a:ext uri="{FF2B5EF4-FFF2-40B4-BE49-F238E27FC236}">
                <a16:creationId xmlns:a16="http://schemas.microsoft.com/office/drawing/2014/main" id="{4B70E746-7F37-FF6F-959B-319DD5B9F5C9}"/>
              </a:ext>
            </a:extLst>
          </p:cNvPr>
          <p:cNvSpPr>
            <a:spLocks noGrp="1"/>
          </p:cNvSpPr>
          <p:nvPr>
            <p:ph type="subTitle" idx="1" hasCustomPrompt="1"/>
          </p:nvPr>
        </p:nvSpPr>
        <p:spPr>
          <a:xfrm>
            <a:off x="721360" y="4445264"/>
            <a:ext cx="9144000" cy="1655762"/>
          </a:xfrm>
        </p:spPr>
        <p:txBody>
          <a:bodyPr/>
          <a:lstStyle>
            <a:lvl1pPr marL="0" indent="0" algn="l">
              <a:buNone/>
              <a:defRPr sz="2400" b="0" i="0">
                <a:solidFill>
                  <a:schemeClr val="bg1"/>
                </a:solidFill>
                <a:latin typeface="Roboto Light" panose="02000000000000000000" pitchFamily="2" charset="0"/>
                <a:ea typeface="Roboto Light" panose="020000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subtitle</a:t>
            </a:r>
            <a:endParaRPr lang="en-US" dirty="0"/>
          </a:p>
        </p:txBody>
      </p:sp>
      <p:pic>
        <p:nvPicPr>
          <p:cNvPr id="10" name="Picture 9" descr="A black and white logo&#10;&#10;Description automatically generated">
            <a:extLst>
              <a:ext uri="{FF2B5EF4-FFF2-40B4-BE49-F238E27FC236}">
                <a16:creationId xmlns:a16="http://schemas.microsoft.com/office/drawing/2014/main" id="{CE4F82B0-9EBC-E863-FF8F-A2FC44A37285}"/>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559014" y="756974"/>
            <a:ext cx="2911625" cy="1904946"/>
          </a:xfrm>
          <a:prstGeom prst="rect">
            <a:avLst/>
          </a:prstGeom>
        </p:spPr>
      </p:pic>
    </p:spTree>
    <p:extLst>
      <p:ext uri="{BB962C8B-B14F-4D97-AF65-F5344CB8AC3E}">
        <p14:creationId xmlns:p14="http://schemas.microsoft.com/office/powerpoint/2010/main" val="79238947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Cover Alt 3">
    <p:spTree>
      <p:nvGrpSpPr>
        <p:cNvPr id="1" name=""/>
        <p:cNvGrpSpPr/>
        <p:nvPr/>
      </p:nvGrpSpPr>
      <p:grpSpPr>
        <a:xfrm>
          <a:off x="0" y="0"/>
          <a:ext cx="0" cy="0"/>
          <a:chOff x="0" y="0"/>
          <a:chExt cx="0" cy="0"/>
        </a:xfrm>
      </p:grpSpPr>
      <p:pic>
        <p:nvPicPr>
          <p:cNvPr id="6" name="Picture 5" descr="A blurry image of a purple and blue background&#10;&#10;Description automatically generated">
            <a:extLst>
              <a:ext uri="{FF2B5EF4-FFF2-40B4-BE49-F238E27FC236}">
                <a16:creationId xmlns:a16="http://schemas.microsoft.com/office/drawing/2014/main" id="{A5B99CD5-45FC-5982-E034-BB3EB53C8B9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3FF1A32-FCC9-9384-53CF-99C8B1EFE9D3}"/>
              </a:ext>
            </a:extLst>
          </p:cNvPr>
          <p:cNvSpPr>
            <a:spLocks noGrp="1"/>
          </p:cNvSpPr>
          <p:nvPr>
            <p:ph type="ctrTitle" hasCustomPrompt="1"/>
          </p:nvPr>
        </p:nvSpPr>
        <p:spPr>
          <a:xfrm>
            <a:off x="721360" y="1965589"/>
            <a:ext cx="9144000" cy="2387600"/>
          </a:xfrm>
        </p:spPr>
        <p:txBody>
          <a:bodyPr anchor="b">
            <a:normAutofit/>
          </a:bodyPr>
          <a:lstStyle>
            <a:lvl1pPr algn="l">
              <a:defRPr sz="6000">
                <a:solidFill>
                  <a:schemeClr val="bg1"/>
                </a:solidFill>
                <a:latin typeface="Didot" panose="02000503000000020003" pitchFamily="2" charset="-79"/>
                <a:cs typeface="Didot" panose="02000503000000020003" pitchFamily="2" charset="-79"/>
              </a:defRPr>
            </a:lvl1pPr>
          </a:lstStyle>
          <a:p>
            <a:r>
              <a:rPr lang="en-GB" dirty="0"/>
              <a:t>Click to add presentation title </a:t>
            </a:r>
            <a:endParaRPr lang="en-US" dirty="0"/>
          </a:p>
        </p:txBody>
      </p:sp>
      <p:sp>
        <p:nvSpPr>
          <p:cNvPr id="3" name="Subtitle 2">
            <a:extLst>
              <a:ext uri="{FF2B5EF4-FFF2-40B4-BE49-F238E27FC236}">
                <a16:creationId xmlns:a16="http://schemas.microsoft.com/office/drawing/2014/main" id="{4B70E746-7F37-FF6F-959B-319DD5B9F5C9}"/>
              </a:ext>
            </a:extLst>
          </p:cNvPr>
          <p:cNvSpPr>
            <a:spLocks noGrp="1"/>
          </p:cNvSpPr>
          <p:nvPr>
            <p:ph type="subTitle" idx="1" hasCustomPrompt="1"/>
          </p:nvPr>
        </p:nvSpPr>
        <p:spPr>
          <a:xfrm>
            <a:off x="721360" y="4445264"/>
            <a:ext cx="9144000" cy="1655762"/>
          </a:xfrm>
        </p:spPr>
        <p:txBody>
          <a:bodyPr/>
          <a:lstStyle>
            <a:lvl1pPr marL="0" indent="0" algn="l">
              <a:buNone/>
              <a:defRPr sz="2400" b="0" i="0">
                <a:solidFill>
                  <a:schemeClr val="bg1"/>
                </a:solidFill>
                <a:latin typeface="Roboto Light" panose="02000000000000000000" pitchFamily="2" charset="0"/>
                <a:ea typeface="Roboto Light" panose="020000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subtitle</a:t>
            </a:r>
            <a:endParaRPr lang="en-US" dirty="0"/>
          </a:p>
        </p:txBody>
      </p:sp>
      <p:pic>
        <p:nvPicPr>
          <p:cNvPr id="10" name="Picture 9" descr="A black and white logo&#10;&#10;Description automatically generated">
            <a:extLst>
              <a:ext uri="{FF2B5EF4-FFF2-40B4-BE49-F238E27FC236}">
                <a16:creationId xmlns:a16="http://schemas.microsoft.com/office/drawing/2014/main" id="{CE4F82B0-9EBC-E863-FF8F-A2FC44A37285}"/>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559014" y="756974"/>
            <a:ext cx="2911625" cy="1904946"/>
          </a:xfrm>
          <a:prstGeom prst="rect">
            <a:avLst/>
          </a:prstGeom>
        </p:spPr>
      </p:pic>
    </p:spTree>
    <p:extLst>
      <p:ext uri="{BB962C8B-B14F-4D97-AF65-F5344CB8AC3E}">
        <p14:creationId xmlns:p14="http://schemas.microsoft.com/office/powerpoint/2010/main" val="183840810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Cover Alt 4">
    <p:spTree>
      <p:nvGrpSpPr>
        <p:cNvPr id="1" name=""/>
        <p:cNvGrpSpPr/>
        <p:nvPr/>
      </p:nvGrpSpPr>
      <p:grpSpPr>
        <a:xfrm>
          <a:off x="0" y="0"/>
          <a:ext cx="0" cy="0"/>
          <a:chOff x="0" y="0"/>
          <a:chExt cx="0" cy="0"/>
        </a:xfrm>
      </p:grpSpPr>
      <p:pic>
        <p:nvPicPr>
          <p:cNvPr id="6" name="Picture 5" descr="A purple and blue background&#10;&#10;Description automatically generated">
            <a:extLst>
              <a:ext uri="{FF2B5EF4-FFF2-40B4-BE49-F238E27FC236}">
                <a16:creationId xmlns:a16="http://schemas.microsoft.com/office/drawing/2014/main" id="{6AD29D76-079F-D5A1-BF17-7B8E8AFE037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3FF1A32-FCC9-9384-53CF-99C8B1EFE9D3}"/>
              </a:ext>
            </a:extLst>
          </p:cNvPr>
          <p:cNvSpPr>
            <a:spLocks noGrp="1"/>
          </p:cNvSpPr>
          <p:nvPr>
            <p:ph type="ctrTitle" hasCustomPrompt="1"/>
          </p:nvPr>
        </p:nvSpPr>
        <p:spPr>
          <a:xfrm>
            <a:off x="721360" y="1965589"/>
            <a:ext cx="9144000" cy="2387600"/>
          </a:xfrm>
        </p:spPr>
        <p:txBody>
          <a:bodyPr anchor="b">
            <a:normAutofit/>
          </a:bodyPr>
          <a:lstStyle>
            <a:lvl1pPr algn="l">
              <a:defRPr sz="6000">
                <a:solidFill>
                  <a:schemeClr val="bg1"/>
                </a:solidFill>
                <a:latin typeface="Didot" panose="02000503000000020003" pitchFamily="2" charset="-79"/>
                <a:cs typeface="Didot" panose="02000503000000020003" pitchFamily="2" charset="-79"/>
              </a:defRPr>
            </a:lvl1pPr>
          </a:lstStyle>
          <a:p>
            <a:r>
              <a:rPr lang="en-GB" dirty="0"/>
              <a:t>Click to add presentation title </a:t>
            </a:r>
            <a:endParaRPr lang="en-US" dirty="0"/>
          </a:p>
        </p:txBody>
      </p:sp>
      <p:sp>
        <p:nvSpPr>
          <p:cNvPr id="3" name="Subtitle 2">
            <a:extLst>
              <a:ext uri="{FF2B5EF4-FFF2-40B4-BE49-F238E27FC236}">
                <a16:creationId xmlns:a16="http://schemas.microsoft.com/office/drawing/2014/main" id="{4B70E746-7F37-FF6F-959B-319DD5B9F5C9}"/>
              </a:ext>
            </a:extLst>
          </p:cNvPr>
          <p:cNvSpPr>
            <a:spLocks noGrp="1"/>
          </p:cNvSpPr>
          <p:nvPr>
            <p:ph type="subTitle" idx="1" hasCustomPrompt="1"/>
          </p:nvPr>
        </p:nvSpPr>
        <p:spPr>
          <a:xfrm>
            <a:off x="721360" y="4445264"/>
            <a:ext cx="9144000" cy="1655762"/>
          </a:xfrm>
        </p:spPr>
        <p:txBody>
          <a:bodyPr/>
          <a:lstStyle>
            <a:lvl1pPr marL="0" indent="0" algn="l">
              <a:buNone/>
              <a:defRPr sz="2400" b="0" i="0">
                <a:solidFill>
                  <a:schemeClr val="bg1"/>
                </a:solidFill>
                <a:latin typeface="Roboto Light" panose="02000000000000000000" pitchFamily="2" charset="0"/>
                <a:ea typeface="Roboto Light" panose="020000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subtitle</a:t>
            </a:r>
            <a:endParaRPr lang="en-US" dirty="0"/>
          </a:p>
        </p:txBody>
      </p:sp>
      <p:pic>
        <p:nvPicPr>
          <p:cNvPr id="10" name="Picture 9" descr="A black and white logo&#10;&#10;Description automatically generated">
            <a:extLst>
              <a:ext uri="{FF2B5EF4-FFF2-40B4-BE49-F238E27FC236}">
                <a16:creationId xmlns:a16="http://schemas.microsoft.com/office/drawing/2014/main" id="{CE4F82B0-9EBC-E863-FF8F-A2FC44A37285}"/>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8559014" y="756974"/>
            <a:ext cx="2911625" cy="1904946"/>
          </a:xfrm>
          <a:prstGeom prst="rect">
            <a:avLst/>
          </a:prstGeom>
        </p:spPr>
      </p:pic>
    </p:spTree>
    <p:extLst>
      <p:ext uri="{BB962C8B-B14F-4D97-AF65-F5344CB8AC3E}">
        <p14:creationId xmlns:p14="http://schemas.microsoft.com/office/powerpoint/2010/main" val="283554174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itle and 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41C75-921E-E21A-2711-900AC82AD6C1}"/>
              </a:ext>
            </a:extLst>
          </p:cNvPr>
          <p:cNvSpPr>
            <a:spLocks noGrp="1"/>
          </p:cNvSpPr>
          <p:nvPr>
            <p:ph type="title" hasCustomPrompt="1"/>
          </p:nvPr>
        </p:nvSpPr>
        <p:spPr/>
        <p:txBody>
          <a:bodyPr/>
          <a:lstStyle>
            <a:lvl1pPr>
              <a:defRPr/>
            </a:lvl1pPr>
          </a:lstStyle>
          <a:p>
            <a:r>
              <a:rPr lang="en-GB" dirty="0"/>
              <a:t>Click to add title</a:t>
            </a:r>
            <a:endParaRPr lang="en-US" dirty="0"/>
          </a:p>
        </p:txBody>
      </p:sp>
      <p:sp>
        <p:nvSpPr>
          <p:cNvPr id="3" name="Content Placeholder 2">
            <a:extLst>
              <a:ext uri="{FF2B5EF4-FFF2-40B4-BE49-F238E27FC236}">
                <a16:creationId xmlns:a16="http://schemas.microsoft.com/office/drawing/2014/main" id="{7DB1EB60-E1E0-C9F0-FE2C-1A9BA85EF363}"/>
              </a:ext>
            </a:extLst>
          </p:cNvPr>
          <p:cNvSpPr>
            <a:spLocks noGrp="1"/>
          </p:cNvSpPr>
          <p:nvPr>
            <p:ph sz="half" idx="1" hasCustomPrompt="1"/>
          </p:nvPr>
        </p:nvSpPr>
        <p:spPr>
          <a:xfrm>
            <a:off x="838200" y="1825625"/>
            <a:ext cx="5181600" cy="4060825"/>
          </a:xfrm>
        </p:spPr>
        <p:txBody>
          <a:bodyPr/>
          <a:lstStyle>
            <a:lvl1pPr>
              <a:defRPr/>
            </a:lvl1pPr>
          </a:lstStyle>
          <a:p>
            <a:pPr lvl="0"/>
            <a:r>
              <a:rPr lang="en-GB" dirty="0"/>
              <a:t>Click to add text</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a:extLst>
              <a:ext uri="{FF2B5EF4-FFF2-40B4-BE49-F238E27FC236}">
                <a16:creationId xmlns:a16="http://schemas.microsoft.com/office/drawing/2014/main" id="{7A432E8C-EDCB-10F6-355A-8114EC66D61F}"/>
              </a:ext>
            </a:extLst>
          </p:cNvPr>
          <p:cNvSpPr>
            <a:spLocks noGrp="1"/>
          </p:cNvSpPr>
          <p:nvPr>
            <p:ph sz="half" idx="2" hasCustomPrompt="1"/>
          </p:nvPr>
        </p:nvSpPr>
        <p:spPr>
          <a:xfrm>
            <a:off x="6172200" y="1825625"/>
            <a:ext cx="5181600" cy="4060825"/>
          </a:xfrm>
        </p:spPr>
        <p:txBody>
          <a:bodyPr/>
          <a:lstStyle>
            <a:lvl1pPr>
              <a:defRPr/>
            </a:lvl1pPr>
          </a:lstStyle>
          <a:p>
            <a:pPr lvl="0"/>
            <a:r>
              <a:rPr lang="en-GB" dirty="0"/>
              <a:t>Click to add text</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8" name="Picture 7" descr="A black and white logo&#10;&#10;Description automatically generated">
            <a:extLst>
              <a:ext uri="{FF2B5EF4-FFF2-40B4-BE49-F238E27FC236}">
                <a16:creationId xmlns:a16="http://schemas.microsoft.com/office/drawing/2014/main" id="{FCA7C350-1281-DFB4-1587-1A57A8DB4640}"/>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9998078" y="6078538"/>
            <a:ext cx="1431922" cy="448286"/>
          </a:xfrm>
          <a:prstGeom prst="rect">
            <a:avLst/>
          </a:prstGeom>
        </p:spPr>
      </p:pic>
      <p:pic>
        <p:nvPicPr>
          <p:cNvPr id="11" name="Picture 10" descr="A blue and pink background&#10;&#10;Description automatically generated">
            <a:extLst>
              <a:ext uri="{FF2B5EF4-FFF2-40B4-BE49-F238E27FC236}">
                <a16:creationId xmlns:a16="http://schemas.microsoft.com/office/drawing/2014/main" id="{63F5404F-19DD-8C0F-6D07-8DABAAD197C1}"/>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0"/>
            <a:ext cx="209550" cy="6969760"/>
          </a:xfrm>
          <a:prstGeom prst="rect">
            <a:avLst/>
          </a:prstGeom>
        </p:spPr>
      </p:pic>
    </p:spTree>
    <p:extLst>
      <p:ext uri="{BB962C8B-B14F-4D97-AF65-F5344CB8AC3E}">
        <p14:creationId xmlns:p14="http://schemas.microsoft.com/office/powerpoint/2010/main" val="1418081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FA628-FD5D-6D69-23D1-A46C146BD721}"/>
              </a:ext>
            </a:extLst>
          </p:cNvPr>
          <p:cNvSpPr>
            <a:spLocks noGrp="1"/>
          </p:cNvSpPr>
          <p:nvPr>
            <p:ph type="title" hasCustomPrompt="1"/>
          </p:nvPr>
        </p:nvSpPr>
        <p:spPr/>
        <p:txBody>
          <a:bodyPr/>
          <a:lstStyle>
            <a:lvl1pPr>
              <a:defRPr/>
            </a:lvl1pPr>
          </a:lstStyle>
          <a:p>
            <a:r>
              <a:rPr lang="en-GB" dirty="0"/>
              <a:t>Click to add title</a:t>
            </a:r>
            <a:endParaRPr lang="en-US" dirty="0"/>
          </a:p>
        </p:txBody>
      </p:sp>
      <p:pic>
        <p:nvPicPr>
          <p:cNvPr id="4" name="Picture 3" descr="A blue and pink background&#10;&#10;Description automatically generated">
            <a:extLst>
              <a:ext uri="{FF2B5EF4-FFF2-40B4-BE49-F238E27FC236}">
                <a16:creationId xmlns:a16="http://schemas.microsoft.com/office/drawing/2014/main" id="{5E073325-4B77-6F95-1B73-1023A3F3D3E8}"/>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0"/>
            <a:ext cx="209550" cy="6969760"/>
          </a:xfrm>
          <a:prstGeom prst="rect">
            <a:avLst/>
          </a:prstGeom>
        </p:spPr>
      </p:pic>
    </p:spTree>
    <p:extLst>
      <p:ext uri="{BB962C8B-B14F-4D97-AF65-F5344CB8AC3E}">
        <p14:creationId xmlns:p14="http://schemas.microsoft.com/office/powerpoint/2010/main" val="4029879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A blue and pink background&#10;&#10;Description automatically generated">
            <a:extLst>
              <a:ext uri="{FF2B5EF4-FFF2-40B4-BE49-F238E27FC236}">
                <a16:creationId xmlns:a16="http://schemas.microsoft.com/office/drawing/2014/main" id="{D924288D-845F-8D7F-3F65-A3CAC84CA98B}"/>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0"/>
            <a:ext cx="209550" cy="6969760"/>
          </a:xfrm>
          <a:prstGeom prst="rect">
            <a:avLst/>
          </a:prstGeom>
        </p:spPr>
      </p:pic>
    </p:spTree>
    <p:extLst>
      <p:ext uri="{BB962C8B-B14F-4D97-AF65-F5344CB8AC3E}">
        <p14:creationId xmlns:p14="http://schemas.microsoft.com/office/powerpoint/2010/main" val="3113549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1F8D6-E576-BA6F-6461-61F63C8D51F3}"/>
              </a:ext>
            </a:extLst>
          </p:cNvPr>
          <p:cNvSpPr>
            <a:spLocks noGrp="1"/>
          </p:cNvSpPr>
          <p:nvPr>
            <p:ph type="title" hasCustomPrompt="1"/>
          </p:nvPr>
        </p:nvSpPr>
        <p:spPr>
          <a:xfrm>
            <a:off x="839788" y="457200"/>
            <a:ext cx="3932237" cy="1600200"/>
          </a:xfrm>
        </p:spPr>
        <p:txBody>
          <a:bodyPr anchor="ctr"/>
          <a:lstStyle>
            <a:lvl1pPr>
              <a:defRPr sz="3200"/>
            </a:lvl1pPr>
          </a:lstStyle>
          <a:p>
            <a:r>
              <a:rPr lang="en-GB" dirty="0"/>
              <a:t>Click to add title</a:t>
            </a:r>
            <a:endParaRPr lang="en-US" dirty="0"/>
          </a:p>
        </p:txBody>
      </p:sp>
      <p:sp>
        <p:nvSpPr>
          <p:cNvPr id="3" name="Content Placeholder 2">
            <a:extLst>
              <a:ext uri="{FF2B5EF4-FFF2-40B4-BE49-F238E27FC236}">
                <a16:creationId xmlns:a16="http://schemas.microsoft.com/office/drawing/2014/main" id="{667FBBC5-833C-AE3D-E9AF-B9BF0378F720}"/>
              </a:ext>
            </a:extLst>
          </p:cNvPr>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add text</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a:extLst>
              <a:ext uri="{FF2B5EF4-FFF2-40B4-BE49-F238E27FC236}">
                <a16:creationId xmlns:a16="http://schemas.microsoft.com/office/drawing/2014/main" id="{3D8FBF52-9449-9746-434C-CAE3C997A3C2}"/>
              </a:ext>
            </a:extLst>
          </p:cNvPr>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add text</a:t>
            </a:r>
          </a:p>
        </p:txBody>
      </p:sp>
      <p:pic>
        <p:nvPicPr>
          <p:cNvPr id="8" name="Picture 7" descr="A blue and pink background&#10;&#10;Description automatically generated">
            <a:extLst>
              <a:ext uri="{FF2B5EF4-FFF2-40B4-BE49-F238E27FC236}">
                <a16:creationId xmlns:a16="http://schemas.microsoft.com/office/drawing/2014/main" id="{2CD46D06-C45C-D69D-6D56-4B1D25D27D46}"/>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0"/>
            <a:ext cx="209550" cy="6969760"/>
          </a:xfrm>
          <a:prstGeom prst="rect">
            <a:avLst/>
          </a:prstGeom>
        </p:spPr>
      </p:pic>
    </p:spTree>
    <p:extLst>
      <p:ext uri="{BB962C8B-B14F-4D97-AF65-F5344CB8AC3E}">
        <p14:creationId xmlns:p14="http://schemas.microsoft.com/office/powerpoint/2010/main" val="1963366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5C01D-4D3C-7F4D-68F0-E7CBFA5ADA2B}"/>
              </a:ext>
            </a:extLst>
          </p:cNvPr>
          <p:cNvSpPr>
            <a:spLocks noGrp="1"/>
          </p:cNvSpPr>
          <p:nvPr>
            <p:ph type="title" hasCustomPrompt="1"/>
          </p:nvPr>
        </p:nvSpPr>
        <p:spPr>
          <a:xfrm>
            <a:off x="839788" y="457200"/>
            <a:ext cx="3932237" cy="1600200"/>
          </a:xfrm>
        </p:spPr>
        <p:txBody>
          <a:bodyPr anchor="ctr"/>
          <a:lstStyle>
            <a:lvl1pPr>
              <a:defRPr sz="3200"/>
            </a:lvl1pPr>
          </a:lstStyle>
          <a:p>
            <a:r>
              <a:rPr lang="en-GB" dirty="0"/>
              <a:t>Click to add title</a:t>
            </a:r>
            <a:endParaRPr lang="en-US" dirty="0"/>
          </a:p>
        </p:txBody>
      </p:sp>
      <p:sp>
        <p:nvSpPr>
          <p:cNvPr id="3" name="Picture Placeholder 2">
            <a:extLst>
              <a:ext uri="{FF2B5EF4-FFF2-40B4-BE49-F238E27FC236}">
                <a16:creationId xmlns:a16="http://schemas.microsoft.com/office/drawing/2014/main" id="{45608087-F197-4D0D-26DF-67DE04088A54}"/>
              </a:ext>
            </a:extLst>
          </p:cNvPr>
          <p:cNvSpPr>
            <a:spLocks noGrp="1"/>
          </p:cNvSpPr>
          <p:nvPr>
            <p:ph type="pic" idx="1" hasCustomPrompt="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to add picture</a:t>
            </a:r>
          </a:p>
        </p:txBody>
      </p:sp>
      <p:sp>
        <p:nvSpPr>
          <p:cNvPr id="4" name="Text Placeholder 3">
            <a:extLst>
              <a:ext uri="{FF2B5EF4-FFF2-40B4-BE49-F238E27FC236}">
                <a16:creationId xmlns:a16="http://schemas.microsoft.com/office/drawing/2014/main" id="{7EA037D5-88CB-92E5-BA86-84CAFA4A54DA}"/>
              </a:ext>
            </a:extLst>
          </p:cNvPr>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add text</a:t>
            </a:r>
          </a:p>
        </p:txBody>
      </p:sp>
      <p:pic>
        <p:nvPicPr>
          <p:cNvPr id="8" name="Picture 7" descr="A blue and pink background&#10;&#10;Description automatically generated">
            <a:extLst>
              <a:ext uri="{FF2B5EF4-FFF2-40B4-BE49-F238E27FC236}">
                <a16:creationId xmlns:a16="http://schemas.microsoft.com/office/drawing/2014/main" id="{51C3E9B2-BE69-2060-FC75-74CD8F8B3BAB}"/>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0"/>
            <a:ext cx="209550" cy="6969760"/>
          </a:xfrm>
          <a:prstGeom prst="rect">
            <a:avLst/>
          </a:prstGeom>
        </p:spPr>
      </p:pic>
    </p:spTree>
    <p:extLst>
      <p:ext uri="{BB962C8B-B14F-4D97-AF65-F5344CB8AC3E}">
        <p14:creationId xmlns:p14="http://schemas.microsoft.com/office/powerpoint/2010/main" val="173443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8" name="Title 1">
            <a:extLst>
              <a:ext uri="{FF2B5EF4-FFF2-40B4-BE49-F238E27FC236}">
                <a16:creationId xmlns:a16="http://schemas.microsoft.com/office/drawing/2014/main" id="{2CC328F1-46D4-29D2-CCF7-8283A42FCE5F}"/>
              </a:ext>
            </a:extLst>
          </p:cNvPr>
          <p:cNvSpPr>
            <a:spLocks noGrp="1"/>
          </p:cNvSpPr>
          <p:nvPr>
            <p:ph type="title" hasCustomPrompt="1"/>
          </p:nvPr>
        </p:nvSpPr>
        <p:spPr>
          <a:xfrm>
            <a:off x="1069695" y="2103437"/>
            <a:ext cx="7217778" cy="1325563"/>
          </a:xfrm>
        </p:spPr>
        <p:txBody>
          <a:bodyPr/>
          <a:lstStyle>
            <a:lvl1pPr>
              <a:defRPr>
                <a:latin typeface="Didot" panose="02000503000000020003" pitchFamily="2" charset="-79"/>
                <a:cs typeface="Didot" panose="02000503000000020003" pitchFamily="2" charset="-79"/>
              </a:defRPr>
            </a:lvl1pPr>
          </a:lstStyle>
          <a:p>
            <a:r>
              <a:rPr lang="en-GB" dirty="0"/>
              <a:t>“Insert quote here”</a:t>
            </a:r>
            <a:endParaRPr lang="en-US" dirty="0"/>
          </a:p>
        </p:txBody>
      </p:sp>
      <p:pic>
        <p:nvPicPr>
          <p:cNvPr id="2" name="Picture 1" descr="A blue and pink background&#10;&#10;Description automatically generated">
            <a:extLst>
              <a:ext uri="{FF2B5EF4-FFF2-40B4-BE49-F238E27FC236}">
                <a16:creationId xmlns:a16="http://schemas.microsoft.com/office/drawing/2014/main" id="{89581EE4-57FD-7C84-251C-CA253B043175}"/>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0"/>
            <a:ext cx="209550" cy="6969760"/>
          </a:xfrm>
          <a:prstGeom prst="rect">
            <a:avLst/>
          </a:prstGeom>
        </p:spPr>
      </p:pic>
      <p:sp>
        <p:nvSpPr>
          <p:cNvPr id="4" name="Text Placeholder 3">
            <a:extLst>
              <a:ext uri="{FF2B5EF4-FFF2-40B4-BE49-F238E27FC236}">
                <a16:creationId xmlns:a16="http://schemas.microsoft.com/office/drawing/2014/main" id="{0A82C9A1-C481-C8F5-DF16-8FD2570956B2}"/>
              </a:ext>
            </a:extLst>
          </p:cNvPr>
          <p:cNvSpPr>
            <a:spLocks noGrp="1"/>
          </p:cNvSpPr>
          <p:nvPr>
            <p:ph type="body" sz="quarter" idx="10" hasCustomPrompt="1"/>
          </p:nvPr>
        </p:nvSpPr>
        <p:spPr>
          <a:xfrm>
            <a:off x="7660586" y="4376649"/>
            <a:ext cx="2570162" cy="396875"/>
          </a:xfrm>
        </p:spPr>
        <p:txBody>
          <a:bodyPr>
            <a:normAutofit/>
          </a:bodyPr>
          <a:lstStyle>
            <a:lvl1pPr marL="0" indent="0">
              <a:buNone/>
              <a:defRPr sz="1600" i="1"/>
            </a:lvl1pPr>
          </a:lstStyle>
          <a:p>
            <a:pPr lvl="0"/>
            <a:r>
              <a:rPr lang="en-US" dirty="0"/>
              <a:t>Add source name / details</a:t>
            </a:r>
            <a:endParaRPr lang="en-GB" dirty="0"/>
          </a:p>
        </p:txBody>
      </p:sp>
    </p:spTree>
    <p:extLst>
      <p:ext uri="{BB962C8B-B14F-4D97-AF65-F5344CB8AC3E}">
        <p14:creationId xmlns:p14="http://schemas.microsoft.com/office/powerpoint/2010/main" val="1418589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Four">
    <p:spTree>
      <p:nvGrpSpPr>
        <p:cNvPr id="1" name=""/>
        <p:cNvGrpSpPr/>
        <p:nvPr/>
      </p:nvGrpSpPr>
      <p:grpSpPr>
        <a:xfrm>
          <a:off x="0" y="0"/>
          <a:ext cx="0" cy="0"/>
          <a:chOff x="0" y="0"/>
          <a:chExt cx="0" cy="0"/>
        </a:xfrm>
      </p:grpSpPr>
      <p:pic>
        <p:nvPicPr>
          <p:cNvPr id="8" name="Picture 7" descr="A blue and pink background&#10;&#10;Description automatically generated">
            <a:extLst>
              <a:ext uri="{FF2B5EF4-FFF2-40B4-BE49-F238E27FC236}">
                <a16:creationId xmlns:a16="http://schemas.microsoft.com/office/drawing/2014/main" id="{51C3E9B2-BE69-2060-FC75-74CD8F8B3BAB}"/>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0"/>
            <a:ext cx="209550" cy="6969760"/>
          </a:xfrm>
          <a:prstGeom prst="rect">
            <a:avLst/>
          </a:prstGeom>
        </p:spPr>
      </p:pic>
      <p:sp>
        <p:nvSpPr>
          <p:cNvPr id="5" name="Title 1">
            <a:extLst>
              <a:ext uri="{FF2B5EF4-FFF2-40B4-BE49-F238E27FC236}">
                <a16:creationId xmlns:a16="http://schemas.microsoft.com/office/drawing/2014/main" id="{EE56C728-7AF1-2B7C-A20F-A4CE7D766CA1}"/>
              </a:ext>
            </a:extLst>
          </p:cNvPr>
          <p:cNvSpPr>
            <a:spLocks noGrp="1"/>
          </p:cNvSpPr>
          <p:nvPr>
            <p:ph type="title" hasCustomPrompt="1"/>
          </p:nvPr>
        </p:nvSpPr>
        <p:spPr>
          <a:xfrm>
            <a:off x="838200" y="365125"/>
            <a:ext cx="10515600" cy="1325563"/>
          </a:xfrm>
        </p:spPr>
        <p:txBody>
          <a:bodyPr/>
          <a:lstStyle>
            <a:lvl1pPr>
              <a:defRPr>
                <a:latin typeface="Didot" panose="02000503000000020003" pitchFamily="2" charset="-79"/>
                <a:cs typeface="Didot" panose="02000503000000020003" pitchFamily="2" charset="-79"/>
              </a:defRPr>
            </a:lvl1pPr>
          </a:lstStyle>
          <a:p>
            <a:r>
              <a:rPr lang="en-GB" dirty="0"/>
              <a:t>Meet the team</a:t>
            </a:r>
            <a:endParaRPr lang="en-US" dirty="0"/>
          </a:p>
        </p:txBody>
      </p:sp>
      <p:sp>
        <p:nvSpPr>
          <p:cNvPr id="6" name="Picture Placeholder 5">
            <a:extLst>
              <a:ext uri="{FF2B5EF4-FFF2-40B4-BE49-F238E27FC236}">
                <a16:creationId xmlns:a16="http://schemas.microsoft.com/office/drawing/2014/main" id="{E2059485-02EA-C409-18ED-7B9F971DB246}"/>
              </a:ext>
            </a:extLst>
          </p:cNvPr>
          <p:cNvSpPr>
            <a:spLocks noGrp="1"/>
          </p:cNvSpPr>
          <p:nvPr>
            <p:ph type="pic" sz="quarter" idx="10"/>
          </p:nvPr>
        </p:nvSpPr>
        <p:spPr>
          <a:xfrm>
            <a:off x="899171" y="2121714"/>
            <a:ext cx="2105286" cy="2105286"/>
          </a:xfrm>
          <a:prstGeom prst="ellipse">
            <a:avLst/>
          </a:prstGeom>
          <a:pattFill prst="ltUpDiag">
            <a:fgClr>
              <a:schemeClr val="bg1">
                <a:lumMod val="95000"/>
              </a:schemeClr>
            </a:fgClr>
            <a:bgClr>
              <a:schemeClr val="bg1"/>
            </a:bgClr>
          </a:pattFill>
        </p:spPr>
        <p:txBody>
          <a:bodyPr>
            <a:normAutofit/>
          </a:bodyPr>
          <a:lstStyle>
            <a:lvl1pPr marL="0" indent="0" algn="ctr">
              <a:buNone/>
              <a:defRPr sz="1200"/>
            </a:lvl1pPr>
          </a:lstStyle>
          <a:p>
            <a:r>
              <a:rPr lang="en-US" dirty="0"/>
              <a:t>Click icon to add picture</a:t>
            </a:r>
          </a:p>
        </p:txBody>
      </p:sp>
      <p:sp>
        <p:nvSpPr>
          <p:cNvPr id="7" name="Text Placeholder 17">
            <a:extLst>
              <a:ext uri="{FF2B5EF4-FFF2-40B4-BE49-F238E27FC236}">
                <a16:creationId xmlns:a16="http://schemas.microsoft.com/office/drawing/2014/main" id="{3DE794A4-7282-323F-9652-DE8E21C2ABB1}"/>
              </a:ext>
            </a:extLst>
          </p:cNvPr>
          <p:cNvSpPr>
            <a:spLocks noGrp="1"/>
          </p:cNvSpPr>
          <p:nvPr>
            <p:ph type="body" sz="quarter" idx="16" hasCustomPrompt="1"/>
          </p:nvPr>
        </p:nvSpPr>
        <p:spPr>
          <a:xfrm>
            <a:off x="899172" y="4485789"/>
            <a:ext cx="2105285" cy="196169"/>
          </a:xfrm>
        </p:spPr>
        <p:txBody>
          <a:bodyPr>
            <a:noAutofit/>
          </a:bodyPr>
          <a:lstStyle>
            <a:lvl1pPr marL="0" indent="0" algn="l">
              <a:buNone/>
              <a:defRPr sz="1000" i="0"/>
            </a:lvl1pPr>
            <a:lvl2pPr marL="457200" indent="0">
              <a:buNone/>
              <a:defRPr sz="1000"/>
            </a:lvl2pPr>
            <a:lvl3pPr>
              <a:defRPr sz="1000"/>
            </a:lvl3pPr>
            <a:lvl4pPr>
              <a:defRPr sz="1000"/>
            </a:lvl4pPr>
            <a:lvl5pPr>
              <a:defRPr sz="1000"/>
            </a:lvl5pPr>
          </a:lstStyle>
          <a:p>
            <a:pPr lvl="0"/>
            <a:r>
              <a:rPr lang="en-GB" dirty="0"/>
              <a:t>Name</a:t>
            </a:r>
          </a:p>
        </p:txBody>
      </p:sp>
      <p:sp>
        <p:nvSpPr>
          <p:cNvPr id="9" name="Text Placeholder 17">
            <a:extLst>
              <a:ext uri="{FF2B5EF4-FFF2-40B4-BE49-F238E27FC236}">
                <a16:creationId xmlns:a16="http://schemas.microsoft.com/office/drawing/2014/main" id="{EDACFD5D-41F1-E23D-9B37-C9EC13C9D949}"/>
              </a:ext>
            </a:extLst>
          </p:cNvPr>
          <p:cNvSpPr>
            <a:spLocks noGrp="1"/>
          </p:cNvSpPr>
          <p:nvPr>
            <p:ph type="body" sz="quarter" idx="17" hasCustomPrompt="1"/>
          </p:nvPr>
        </p:nvSpPr>
        <p:spPr>
          <a:xfrm>
            <a:off x="899171" y="4694795"/>
            <a:ext cx="2105285" cy="1961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Title</a:t>
            </a:r>
          </a:p>
        </p:txBody>
      </p:sp>
      <p:sp>
        <p:nvSpPr>
          <p:cNvPr id="10" name="Text Placeholder 17">
            <a:extLst>
              <a:ext uri="{FF2B5EF4-FFF2-40B4-BE49-F238E27FC236}">
                <a16:creationId xmlns:a16="http://schemas.microsoft.com/office/drawing/2014/main" id="{D0E81051-20CF-F7D4-D2F2-FF0BB2B3101F}"/>
              </a:ext>
            </a:extLst>
          </p:cNvPr>
          <p:cNvSpPr>
            <a:spLocks noGrp="1"/>
          </p:cNvSpPr>
          <p:nvPr>
            <p:ph type="body" sz="quarter" idx="18" hasCustomPrompt="1"/>
          </p:nvPr>
        </p:nvSpPr>
        <p:spPr>
          <a:xfrm>
            <a:off x="899170" y="4982178"/>
            <a:ext cx="2105285" cy="6533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Contact Details</a:t>
            </a:r>
          </a:p>
        </p:txBody>
      </p:sp>
      <p:sp>
        <p:nvSpPr>
          <p:cNvPr id="11" name="Picture Placeholder 5">
            <a:extLst>
              <a:ext uri="{FF2B5EF4-FFF2-40B4-BE49-F238E27FC236}">
                <a16:creationId xmlns:a16="http://schemas.microsoft.com/office/drawing/2014/main" id="{57E67FDF-E5F5-BBEC-89C6-5E181F243833}"/>
              </a:ext>
            </a:extLst>
          </p:cNvPr>
          <p:cNvSpPr>
            <a:spLocks noGrp="1"/>
          </p:cNvSpPr>
          <p:nvPr>
            <p:ph type="pic" sz="quarter" idx="19"/>
          </p:nvPr>
        </p:nvSpPr>
        <p:spPr>
          <a:xfrm>
            <a:off x="9187542" y="2121714"/>
            <a:ext cx="2105286" cy="2105286"/>
          </a:xfrm>
          <a:prstGeom prst="ellipse">
            <a:avLst/>
          </a:prstGeom>
          <a:pattFill prst="ltUpDiag">
            <a:fgClr>
              <a:schemeClr val="bg1">
                <a:lumMod val="95000"/>
              </a:schemeClr>
            </a:fgClr>
            <a:bgClr>
              <a:schemeClr val="bg1"/>
            </a:bgClr>
          </a:pattFill>
        </p:spPr>
        <p:txBody>
          <a:bodyPr>
            <a:normAutofit/>
          </a:bodyPr>
          <a:lstStyle>
            <a:lvl1pPr marL="0" indent="0" algn="ctr">
              <a:buNone/>
              <a:defRPr sz="1200"/>
            </a:lvl1pPr>
          </a:lstStyle>
          <a:p>
            <a:r>
              <a:rPr lang="en-US" dirty="0"/>
              <a:t>Click icon to add picture</a:t>
            </a:r>
          </a:p>
        </p:txBody>
      </p:sp>
      <p:sp>
        <p:nvSpPr>
          <p:cNvPr id="12" name="Text Placeholder 17">
            <a:extLst>
              <a:ext uri="{FF2B5EF4-FFF2-40B4-BE49-F238E27FC236}">
                <a16:creationId xmlns:a16="http://schemas.microsoft.com/office/drawing/2014/main" id="{EA8F0ECD-5536-6FCC-EF5A-1D144E9F8C43}"/>
              </a:ext>
            </a:extLst>
          </p:cNvPr>
          <p:cNvSpPr>
            <a:spLocks noGrp="1"/>
          </p:cNvSpPr>
          <p:nvPr>
            <p:ph type="body" sz="quarter" idx="20" hasCustomPrompt="1"/>
          </p:nvPr>
        </p:nvSpPr>
        <p:spPr>
          <a:xfrm>
            <a:off x="9187543" y="4485789"/>
            <a:ext cx="2105285" cy="196169"/>
          </a:xfrm>
        </p:spPr>
        <p:txBody>
          <a:bodyPr>
            <a:noAutofit/>
          </a:bodyPr>
          <a:lstStyle>
            <a:lvl1pPr marL="0" indent="0" algn="l">
              <a:buNone/>
              <a:defRPr sz="1000" i="0"/>
            </a:lvl1pPr>
            <a:lvl2pPr marL="457200" indent="0">
              <a:buNone/>
              <a:defRPr sz="1000"/>
            </a:lvl2pPr>
            <a:lvl3pPr>
              <a:defRPr sz="1000"/>
            </a:lvl3pPr>
            <a:lvl4pPr>
              <a:defRPr sz="1000"/>
            </a:lvl4pPr>
            <a:lvl5pPr>
              <a:defRPr sz="1000"/>
            </a:lvl5pPr>
          </a:lstStyle>
          <a:p>
            <a:pPr lvl="0"/>
            <a:r>
              <a:rPr lang="en-GB" dirty="0"/>
              <a:t>Name</a:t>
            </a:r>
          </a:p>
        </p:txBody>
      </p:sp>
      <p:sp>
        <p:nvSpPr>
          <p:cNvPr id="13" name="Text Placeholder 17">
            <a:extLst>
              <a:ext uri="{FF2B5EF4-FFF2-40B4-BE49-F238E27FC236}">
                <a16:creationId xmlns:a16="http://schemas.microsoft.com/office/drawing/2014/main" id="{47278975-6A7F-2BD7-4DB9-0362A3F8D810}"/>
              </a:ext>
            </a:extLst>
          </p:cNvPr>
          <p:cNvSpPr>
            <a:spLocks noGrp="1"/>
          </p:cNvSpPr>
          <p:nvPr>
            <p:ph type="body" sz="quarter" idx="21" hasCustomPrompt="1"/>
          </p:nvPr>
        </p:nvSpPr>
        <p:spPr>
          <a:xfrm>
            <a:off x="9187542" y="4694795"/>
            <a:ext cx="2105285" cy="1961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Title</a:t>
            </a:r>
          </a:p>
        </p:txBody>
      </p:sp>
      <p:sp>
        <p:nvSpPr>
          <p:cNvPr id="14" name="Text Placeholder 17">
            <a:extLst>
              <a:ext uri="{FF2B5EF4-FFF2-40B4-BE49-F238E27FC236}">
                <a16:creationId xmlns:a16="http://schemas.microsoft.com/office/drawing/2014/main" id="{D6A794F8-A07F-E93D-58AC-92812D7814C3}"/>
              </a:ext>
            </a:extLst>
          </p:cNvPr>
          <p:cNvSpPr>
            <a:spLocks noGrp="1"/>
          </p:cNvSpPr>
          <p:nvPr>
            <p:ph type="body" sz="quarter" idx="22" hasCustomPrompt="1"/>
          </p:nvPr>
        </p:nvSpPr>
        <p:spPr>
          <a:xfrm>
            <a:off x="9187541" y="4982178"/>
            <a:ext cx="2105285" cy="6533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Contact Details</a:t>
            </a:r>
          </a:p>
        </p:txBody>
      </p:sp>
      <p:sp>
        <p:nvSpPr>
          <p:cNvPr id="15" name="Picture Placeholder 5">
            <a:extLst>
              <a:ext uri="{FF2B5EF4-FFF2-40B4-BE49-F238E27FC236}">
                <a16:creationId xmlns:a16="http://schemas.microsoft.com/office/drawing/2014/main" id="{CE214502-F9E9-5BE8-083E-7A0DB72ED992}"/>
              </a:ext>
            </a:extLst>
          </p:cNvPr>
          <p:cNvSpPr>
            <a:spLocks noGrp="1"/>
          </p:cNvSpPr>
          <p:nvPr>
            <p:ph type="pic" sz="quarter" idx="23"/>
          </p:nvPr>
        </p:nvSpPr>
        <p:spPr>
          <a:xfrm>
            <a:off x="3645901" y="2121714"/>
            <a:ext cx="2105286" cy="2105286"/>
          </a:xfrm>
          <a:prstGeom prst="ellipse">
            <a:avLst/>
          </a:prstGeom>
          <a:pattFill prst="ltUpDiag">
            <a:fgClr>
              <a:schemeClr val="bg1">
                <a:lumMod val="95000"/>
              </a:schemeClr>
            </a:fgClr>
            <a:bgClr>
              <a:schemeClr val="bg1"/>
            </a:bgClr>
          </a:pattFill>
        </p:spPr>
        <p:txBody>
          <a:bodyPr>
            <a:normAutofit/>
          </a:bodyPr>
          <a:lstStyle>
            <a:lvl1pPr marL="0" indent="0" algn="ctr">
              <a:buNone/>
              <a:defRPr sz="1200"/>
            </a:lvl1pPr>
          </a:lstStyle>
          <a:p>
            <a:r>
              <a:rPr lang="en-US" dirty="0"/>
              <a:t>Click icon to add picture</a:t>
            </a:r>
          </a:p>
        </p:txBody>
      </p:sp>
      <p:sp>
        <p:nvSpPr>
          <p:cNvPr id="16" name="Text Placeholder 17">
            <a:extLst>
              <a:ext uri="{FF2B5EF4-FFF2-40B4-BE49-F238E27FC236}">
                <a16:creationId xmlns:a16="http://schemas.microsoft.com/office/drawing/2014/main" id="{32F37294-AEA2-FE91-644C-789350682F38}"/>
              </a:ext>
            </a:extLst>
          </p:cNvPr>
          <p:cNvSpPr>
            <a:spLocks noGrp="1"/>
          </p:cNvSpPr>
          <p:nvPr>
            <p:ph type="body" sz="quarter" idx="24" hasCustomPrompt="1"/>
          </p:nvPr>
        </p:nvSpPr>
        <p:spPr>
          <a:xfrm>
            <a:off x="3645902" y="4485789"/>
            <a:ext cx="2105285" cy="196169"/>
          </a:xfrm>
        </p:spPr>
        <p:txBody>
          <a:bodyPr>
            <a:noAutofit/>
          </a:bodyPr>
          <a:lstStyle>
            <a:lvl1pPr marL="0" indent="0" algn="l">
              <a:buNone/>
              <a:defRPr sz="1000" i="0"/>
            </a:lvl1pPr>
            <a:lvl2pPr marL="457200" indent="0">
              <a:buNone/>
              <a:defRPr sz="1000"/>
            </a:lvl2pPr>
            <a:lvl3pPr>
              <a:defRPr sz="1000"/>
            </a:lvl3pPr>
            <a:lvl4pPr>
              <a:defRPr sz="1000"/>
            </a:lvl4pPr>
            <a:lvl5pPr>
              <a:defRPr sz="1000"/>
            </a:lvl5pPr>
          </a:lstStyle>
          <a:p>
            <a:pPr lvl="0"/>
            <a:r>
              <a:rPr lang="en-GB" dirty="0"/>
              <a:t>Name</a:t>
            </a:r>
          </a:p>
        </p:txBody>
      </p:sp>
      <p:sp>
        <p:nvSpPr>
          <p:cNvPr id="17" name="Text Placeholder 17">
            <a:extLst>
              <a:ext uri="{FF2B5EF4-FFF2-40B4-BE49-F238E27FC236}">
                <a16:creationId xmlns:a16="http://schemas.microsoft.com/office/drawing/2014/main" id="{CBD67DCA-730B-A836-DBB2-ABD8D71D8F8F}"/>
              </a:ext>
            </a:extLst>
          </p:cNvPr>
          <p:cNvSpPr>
            <a:spLocks noGrp="1"/>
          </p:cNvSpPr>
          <p:nvPr>
            <p:ph type="body" sz="quarter" idx="25" hasCustomPrompt="1"/>
          </p:nvPr>
        </p:nvSpPr>
        <p:spPr>
          <a:xfrm>
            <a:off x="3645901" y="4694795"/>
            <a:ext cx="2105285" cy="1961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Title</a:t>
            </a:r>
          </a:p>
        </p:txBody>
      </p:sp>
      <p:sp>
        <p:nvSpPr>
          <p:cNvPr id="18" name="Text Placeholder 17">
            <a:extLst>
              <a:ext uri="{FF2B5EF4-FFF2-40B4-BE49-F238E27FC236}">
                <a16:creationId xmlns:a16="http://schemas.microsoft.com/office/drawing/2014/main" id="{00C35678-CE6A-77EC-EE8E-ECD22A8869F6}"/>
              </a:ext>
            </a:extLst>
          </p:cNvPr>
          <p:cNvSpPr>
            <a:spLocks noGrp="1"/>
          </p:cNvSpPr>
          <p:nvPr>
            <p:ph type="body" sz="quarter" idx="26" hasCustomPrompt="1"/>
          </p:nvPr>
        </p:nvSpPr>
        <p:spPr>
          <a:xfrm>
            <a:off x="3645900" y="4982178"/>
            <a:ext cx="2105285" cy="6533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Contact Details</a:t>
            </a:r>
          </a:p>
        </p:txBody>
      </p:sp>
      <p:sp>
        <p:nvSpPr>
          <p:cNvPr id="19" name="Picture Placeholder 5">
            <a:extLst>
              <a:ext uri="{FF2B5EF4-FFF2-40B4-BE49-F238E27FC236}">
                <a16:creationId xmlns:a16="http://schemas.microsoft.com/office/drawing/2014/main" id="{84CCC695-2A90-7638-E120-946F8FEDAC37}"/>
              </a:ext>
            </a:extLst>
          </p:cNvPr>
          <p:cNvSpPr>
            <a:spLocks noGrp="1"/>
          </p:cNvSpPr>
          <p:nvPr>
            <p:ph type="pic" sz="quarter" idx="27"/>
          </p:nvPr>
        </p:nvSpPr>
        <p:spPr>
          <a:xfrm>
            <a:off x="6392636" y="2121714"/>
            <a:ext cx="2105286" cy="2105286"/>
          </a:xfrm>
          <a:prstGeom prst="ellipse">
            <a:avLst/>
          </a:prstGeom>
          <a:pattFill prst="ltUpDiag">
            <a:fgClr>
              <a:schemeClr val="bg1">
                <a:lumMod val="95000"/>
              </a:schemeClr>
            </a:fgClr>
            <a:bgClr>
              <a:schemeClr val="bg1"/>
            </a:bgClr>
          </a:pattFill>
        </p:spPr>
        <p:txBody>
          <a:bodyPr>
            <a:normAutofit/>
          </a:bodyPr>
          <a:lstStyle>
            <a:lvl1pPr marL="0" indent="0" algn="ctr">
              <a:buNone/>
              <a:defRPr sz="1200"/>
            </a:lvl1pPr>
          </a:lstStyle>
          <a:p>
            <a:r>
              <a:rPr lang="en-US" dirty="0"/>
              <a:t>Click icon to add picture</a:t>
            </a:r>
          </a:p>
        </p:txBody>
      </p:sp>
      <p:sp>
        <p:nvSpPr>
          <p:cNvPr id="20" name="Text Placeholder 17">
            <a:extLst>
              <a:ext uri="{FF2B5EF4-FFF2-40B4-BE49-F238E27FC236}">
                <a16:creationId xmlns:a16="http://schemas.microsoft.com/office/drawing/2014/main" id="{DF6CBFF0-C8E2-5C2D-F9FF-E27605AF6485}"/>
              </a:ext>
            </a:extLst>
          </p:cNvPr>
          <p:cNvSpPr>
            <a:spLocks noGrp="1"/>
          </p:cNvSpPr>
          <p:nvPr>
            <p:ph type="body" sz="quarter" idx="28" hasCustomPrompt="1"/>
          </p:nvPr>
        </p:nvSpPr>
        <p:spPr>
          <a:xfrm>
            <a:off x="6392637" y="4485789"/>
            <a:ext cx="2105285" cy="196169"/>
          </a:xfrm>
        </p:spPr>
        <p:txBody>
          <a:bodyPr>
            <a:noAutofit/>
          </a:bodyPr>
          <a:lstStyle>
            <a:lvl1pPr marL="0" indent="0" algn="l">
              <a:buNone/>
              <a:defRPr sz="1000" i="0"/>
            </a:lvl1pPr>
            <a:lvl2pPr marL="457200" indent="0">
              <a:buNone/>
              <a:defRPr sz="1000"/>
            </a:lvl2pPr>
            <a:lvl3pPr>
              <a:defRPr sz="1000"/>
            </a:lvl3pPr>
            <a:lvl4pPr>
              <a:defRPr sz="1000"/>
            </a:lvl4pPr>
            <a:lvl5pPr>
              <a:defRPr sz="1000"/>
            </a:lvl5pPr>
          </a:lstStyle>
          <a:p>
            <a:pPr lvl="0"/>
            <a:r>
              <a:rPr lang="en-GB" dirty="0"/>
              <a:t>Name</a:t>
            </a:r>
          </a:p>
        </p:txBody>
      </p:sp>
      <p:sp>
        <p:nvSpPr>
          <p:cNvPr id="21" name="Text Placeholder 17">
            <a:extLst>
              <a:ext uri="{FF2B5EF4-FFF2-40B4-BE49-F238E27FC236}">
                <a16:creationId xmlns:a16="http://schemas.microsoft.com/office/drawing/2014/main" id="{40BC48E9-2100-305F-CDD7-8ABF07E788D9}"/>
              </a:ext>
            </a:extLst>
          </p:cNvPr>
          <p:cNvSpPr>
            <a:spLocks noGrp="1"/>
          </p:cNvSpPr>
          <p:nvPr>
            <p:ph type="body" sz="quarter" idx="29" hasCustomPrompt="1"/>
          </p:nvPr>
        </p:nvSpPr>
        <p:spPr>
          <a:xfrm>
            <a:off x="6392636" y="4694795"/>
            <a:ext cx="2105285" cy="1961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Title</a:t>
            </a:r>
          </a:p>
        </p:txBody>
      </p:sp>
      <p:sp>
        <p:nvSpPr>
          <p:cNvPr id="22" name="Text Placeholder 17">
            <a:extLst>
              <a:ext uri="{FF2B5EF4-FFF2-40B4-BE49-F238E27FC236}">
                <a16:creationId xmlns:a16="http://schemas.microsoft.com/office/drawing/2014/main" id="{6453644C-B828-E755-6EB7-22182451DA94}"/>
              </a:ext>
            </a:extLst>
          </p:cNvPr>
          <p:cNvSpPr>
            <a:spLocks noGrp="1"/>
          </p:cNvSpPr>
          <p:nvPr>
            <p:ph type="body" sz="quarter" idx="30" hasCustomPrompt="1"/>
          </p:nvPr>
        </p:nvSpPr>
        <p:spPr>
          <a:xfrm>
            <a:off x="6392635" y="4982178"/>
            <a:ext cx="2105285" cy="653369"/>
          </a:xfrm>
        </p:spPr>
        <p:txBody>
          <a:bodyPr>
            <a:noAutofit/>
          </a:bodyPr>
          <a:lstStyle>
            <a:lvl1pPr marL="0" indent="0" algn="l">
              <a:buNone/>
              <a:defRPr sz="1000" i="1"/>
            </a:lvl1pPr>
            <a:lvl2pPr marL="457200" indent="0">
              <a:buNone/>
              <a:defRPr sz="1000"/>
            </a:lvl2pPr>
            <a:lvl3pPr>
              <a:defRPr sz="1000"/>
            </a:lvl3pPr>
            <a:lvl4pPr>
              <a:defRPr sz="1000"/>
            </a:lvl4pPr>
            <a:lvl5pPr>
              <a:defRPr sz="1000"/>
            </a:lvl5pPr>
          </a:lstStyle>
          <a:p>
            <a:pPr lvl="0"/>
            <a:r>
              <a:rPr lang="en-GB" dirty="0"/>
              <a:t>Contact Details</a:t>
            </a:r>
          </a:p>
        </p:txBody>
      </p:sp>
    </p:spTree>
    <p:extLst>
      <p:ext uri="{BB962C8B-B14F-4D97-AF65-F5344CB8AC3E}">
        <p14:creationId xmlns:p14="http://schemas.microsoft.com/office/powerpoint/2010/main" val="2305928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FD5D700-8F14-35D7-4556-9D83F63DBC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dirty="0"/>
              <a:t>Click to add title</a:t>
            </a:r>
            <a:endParaRPr lang="en-US" dirty="0"/>
          </a:p>
        </p:txBody>
      </p:sp>
      <p:sp>
        <p:nvSpPr>
          <p:cNvPr id="3" name="Text Placeholder 2">
            <a:extLst>
              <a:ext uri="{FF2B5EF4-FFF2-40B4-BE49-F238E27FC236}">
                <a16:creationId xmlns:a16="http://schemas.microsoft.com/office/drawing/2014/main" id="{D578BA9A-A37A-F7F4-81A2-31D378FA9EC5}"/>
              </a:ext>
            </a:extLst>
          </p:cNvPr>
          <p:cNvSpPr>
            <a:spLocks noGrp="1"/>
          </p:cNvSpPr>
          <p:nvPr>
            <p:ph type="body" idx="1"/>
          </p:nvPr>
        </p:nvSpPr>
        <p:spPr>
          <a:xfrm>
            <a:off x="838200" y="1825625"/>
            <a:ext cx="10515600" cy="4117975"/>
          </a:xfrm>
          <a:prstGeom prst="rect">
            <a:avLst/>
          </a:prstGeom>
        </p:spPr>
        <p:txBody>
          <a:bodyPr vert="horz" lIns="91440" tIns="45720" rIns="91440" bIns="45720" rtlCol="0">
            <a:normAutofit/>
          </a:bodyPr>
          <a:lstStyle/>
          <a:p>
            <a:pPr lvl="0"/>
            <a:r>
              <a:rPr lang="en-GB" dirty="0"/>
              <a:t>Click to add text</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7" name="Picture 6" descr="A black and white logo&#10;&#10;Description automatically generated">
            <a:extLst>
              <a:ext uri="{FF2B5EF4-FFF2-40B4-BE49-F238E27FC236}">
                <a16:creationId xmlns:a16="http://schemas.microsoft.com/office/drawing/2014/main" id="{D1B13AB8-86B2-4039-8934-625059D3AD17}"/>
              </a:ext>
            </a:extLst>
          </p:cNvPr>
          <p:cNvPicPr>
            <a:picLocks noChangeAspect="1"/>
          </p:cNvPicPr>
          <p:nvPr userDrawn="1"/>
        </p:nvPicPr>
        <p:blipFill>
          <a:blip r:embed="rId25" cstate="email">
            <a:extLst>
              <a:ext uri="{28A0092B-C50C-407E-A947-70E740481C1C}">
                <a14:useLocalDpi xmlns:a14="http://schemas.microsoft.com/office/drawing/2010/main"/>
              </a:ext>
            </a:extLst>
          </a:blip>
          <a:stretch>
            <a:fillRect/>
          </a:stretch>
        </p:blipFill>
        <p:spPr>
          <a:xfrm>
            <a:off x="9998078" y="6078538"/>
            <a:ext cx="1431922" cy="448286"/>
          </a:xfrm>
          <a:prstGeom prst="rect">
            <a:avLst/>
          </a:prstGeom>
        </p:spPr>
      </p:pic>
    </p:spTree>
    <p:extLst>
      <p:ext uri="{BB962C8B-B14F-4D97-AF65-F5344CB8AC3E}">
        <p14:creationId xmlns:p14="http://schemas.microsoft.com/office/powerpoint/2010/main" val="231285461"/>
      </p:ext>
    </p:extLst>
  </p:cSld>
  <p:clrMap bg1="lt1" tx1="dk1" bg2="lt2" tx2="dk2" accent1="accent1" accent2="accent2" accent3="accent3" accent4="accent4" accent5="accent5" accent6="accent6" hlink="hlink" folHlink="folHlink"/>
  <p:sldLayoutIdLst>
    <p:sldLayoutId id="2147483684" r:id="rId1"/>
    <p:sldLayoutId id="2147483650" r:id="rId2"/>
    <p:sldLayoutId id="2147483652" r:id="rId3"/>
    <p:sldLayoutId id="2147483671" r:id="rId4"/>
    <p:sldLayoutId id="2147483655" r:id="rId5"/>
    <p:sldLayoutId id="2147483656" r:id="rId6"/>
    <p:sldLayoutId id="2147483657" r:id="rId7"/>
    <p:sldLayoutId id="2147483678" r:id="rId8"/>
    <p:sldLayoutId id="2147483677" r:id="rId9"/>
    <p:sldLayoutId id="2147483679" r:id="rId10"/>
    <p:sldLayoutId id="2147483681" r:id="rId11"/>
    <p:sldLayoutId id="2147483682" r:id="rId12"/>
    <p:sldLayoutId id="2147483685" r:id="rId13"/>
    <p:sldLayoutId id="2147483663" r:id="rId14"/>
    <p:sldLayoutId id="2147483672" r:id="rId15"/>
    <p:sldLayoutId id="2147483675" r:id="rId16"/>
    <p:sldLayoutId id="2147483673" r:id="rId17"/>
    <p:sldLayoutId id="2147483674" r:id="rId18"/>
    <p:sldLayoutId id="2147483676" r:id="rId19"/>
    <p:sldLayoutId id="2147483683" r:id="rId20"/>
    <p:sldLayoutId id="2147483649" r:id="rId21"/>
    <p:sldLayoutId id="2147483660" r:id="rId22"/>
    <p:sldLayoutId id="2147483661" r:id="rId23"/>
  </p:sldLayoutIdLst>
  <p:txStyles>
    <p:titleStyle>
      <a:lvl1pPr algn="l" defTabSz="914400" rtl="0" eaLnBrk="1" latinLnBrk="0" hangingPunct="1">
        <a:lnSpc>
          <a:spcPct val="90000"/>
        </a:lnSpc>
        <a:spcBef>
          <a:spcPct val="0"/>
        </a:spcBef>
        <a:buNone/>
        <a:defRPr sz="4400" b="1" i="0" kern="1200">
          <a:solidFill>
            <a:schemeClr val="tx1"/>
          </a:solidFill>
          <a:latin typeface="Didot" panose="02000503000000020003" pitchFamily="2" charset="-79"/>
          <a:ea typeface="+mj-ea"/>
          <a:cs typeface="Didot" panose="02000503000000020003" pitchFamily="2" charset="-79"/>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Roboto Light" panose="02000000000000000000" pitchFamily="2" charset="0"/>
          <a:ea typeface="Roboto Light" panose="02000000000000000000" pitchFamily="2"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Roboto Light" panose="02000000000000000000" pitchFamily="2" charset="0"/>
          <a:ea typeface="Roboto Light" panose="02000000000000000000" pitchFamily="2"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Roboto Light" panose="02000000000000000000" pitchFamily="2" charset="0"/>
          <a:ea typeface="Roboto Light" panose="02000000000000000000" pitchFamily="2"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Roboto Light" panose="02000000000000000000" pitchFamily="2" charset="0"/>
          <a:ea typeface="Roboto Light" panose="02000000000000000000" pitchFamily="2"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Roboto Light" panose="02000000000000000000" pitchFamily="2" charset="0"/>
          <a:ea typeface="Roboto Light" panose="02000000000000000000"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7C5CB-153E-B55C-3674-269972091192}"/>
              </a:ext>
            </a:extLst>
          </p:cNvPr>
          <p:cNvSpPr>
            <a:spLocks noGrp="1"/>
          </p:cNvSpPr>
          <p:nvPr>
            <p:ph type="ctrTitle"/>
          </p:nvPr>
        </p:nvSpPr>
        <p:spPr/>
        <p:txBody>
          <a:bodyPr>
            <a:normAutofit fontScale="90000"/>
          </a:bodyPr>
          <a:lstStyle/>
          <a:p>
            <a:r>
              <a:rPr lang="en-US" dirty="0"/>
              <a:t>Managing risk when dealing with people issues</a:t>
            </a:r>
          </a:p>
        </p:txBody>
      </p:sp>
      <p:sp>
        <p:nvSpPr>
          <p:cNvPr id="3" name="Subtitle 2">
            <a:extLst>
              <a:ext uri="{FF2B5EF4-FFF2-40B4-BE49-F238E27FC236}">
                <a16:creationId xmlns:a16="http://schemas.microsoft.com/office/drawing/2014/main" id="{177F9B87-8B9F-6DD8-7F0B-D283AB09C9E0}"/>
              </a:ext>
            </a:extLst>
          </p:cNvPr>
          <p:cNvSpPr>
            <a:spLocks noGrp="1"/>
          </p:cNvSpPr>
          <p:nvPr>
            <p:ph type="subTitle" idx="1"/>
          </p:nvPr>
        </p:nvSpPr>
        <p:spPr/>
        <p:txBody>
          <a:bodyPr>
            <a:normAutofit/>
          </a:bodyPr>
          <a:lstStyle/>
          <a:p>
            <a:r>
              <a:rPr lang="en-US" dirty="0"/>
              <a:t>Innes Clark and Alan Delaney</a:t>
            </a:r>
          </a:p>
          <a:p>
            <a:r>
              <a:rPr lang="en-US" dirty="0"/>
              <a:t>MFMac Employment Team</a:t>
            </a:r>
          </a:p>
          <a:p>
            <a:r>
              <a:rPr lang="en-US" dirty="0"/>
              <a:t>5 June 2025</a:t>
            </a:r>
          </a:p>
        </p:txBody>
      </p:sp>
    </p:spTree>
    <p:extLst>
      <p:ext uri="{BB962C8B-B14F-4D97-AF65-F5344CB8AC3E}">
        <p14:creationId xmlns:p14="http://schemas.microsoft.com/office/powerpoint/2010/main" val="2521955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C34EA-6691-2A44-9A53-2E4BEBA6F85C}"/>
              </a:ext>
            </a:extLst>
          </p:cNvPr>
          <p:cNvSpPr>
            <a:spLocks noGrp="1"/>
          </p:cNvSpPr>
          <p:nvPr>
            <p:ph type="title"/>
          </p:nvPr>
        </p:nvSpPr>
        <p:spPr/>
        <p:txBody>
          <a:bodyPr/>
          <a:lstStyle/>
          <a:p>
            <a:r>
              <a:rPr lang="en-GB" dirty="0"/>
              <a:t>Risk hot spots</a:t>
            </a:r>
          </a:p>
        </p:txBody>
      </p:sp>
      <p:sp>
        <p:nvSpPr>
          <p:cNvPr id="3" name="Content Placeholder 2">
            <a:extLst>
              <a:ext uri="{FF2B5EF4-FFF2-40B4-BE49-F238E27FC236}">
                <a16:creationId xmlns:a16="http://schemas.microsoft.com/office/drawing/2014/main" id="{E988E725-82A8-3246-E030-28D6B6C0DE85}"/>
              </a:ext>
            </a:extLst>
          </p:cNvPr>
          <p:cNvSpPr>
            <a:spLocks noGrp="1"/>
          </p:cNvSpPr>
          <p:nvPr>
            <p:ph idx="1"/>
          </p:nvPr>
        </p:nvSpPr>
        <p:spPr>
          <a:xfrm>
            <a:off x="838200" y="1825625"/>
            <a:ext cx="10515600" cy="4373156"/>
          </a:xfrm>
        </p:spPr>
        <p:txBody>
          <a:bodyPr>
            <a:normAutofit/>
          </a:bodyPr>
          <a:lstStyle/>
          <a:p>
            <a:r>
              <a:rPr lang="en-GB" dirty="0"/>
              <a:t>Uncapped unfair dismissal claims:-</a:t>
            </a:r>
          </a:p>
          <a:p>
            <a:pPr lvl="1"/>
            <a:r>
              <a:rPr lang="en-GB" dirty="0"/>
              <a:t>Whistleblowing</a:t>
            </a:r>
          </a:p>
          <a:p>
            <a:pPr lvl="1"/>
            <a:r>
              <a:rPr lang="en-GB" dirty="0"/>
              <a:t>Raising health &amp; safety concerns</a:t>
            </a:r>
          </a:p>
          <a:p>
            <a:r>
              <a:rPr lang="en-GB" dirty="0"/>
              <a:t>Discrimination claims</a:t>
            </a:r>
          </a:p>
          <a:p>
            <a:r>
              <a:rPr lang="en-GB" dirty="0"/>
              <a:t>Multiple claims for same/similar issue</a:t>
            </a:r>
          </a:p>
          <a:p>
            <a:pPr lvl="1"/>
            <a:r>
              <a:rPr lang="en-GB" dirty="0"/>
              <a:t>Equal pay</a:t>
            </a:r>
          </a:p>
          <a:p>
            <a:pPr lvl="1"/>
            <a:r>
              <a:rPr lang="en-GB" dirty="0"/>
              <a:t>Holiday pay</a:t>
            </a:r>
          </a:p>
          <a:p>
            <a:pPr lvl="1"/>
            <a:r>
              <a:rPr lang="en-GB" dirty="0"/>
              <a:t>Overtime pay</a:t>
            </a:r>
          </a:p>
          <a:p>
            <a:pPr marL="0" indent="0">
              <a:buNone/>
            </a:pPr>
            <a:endParaRPr lang="en-GB" dirty="0"/>
          </a:p>
        </p:txBody>
      </p:sp>
    </p:spTree>
    <p:extLst>
      <p:ext uri="{BB962C8B-B14F-4D97-AF65-F5344CB8AC3E}">
        <p14:creationId xmlns:p14="http://schemas.microsoft.com/office/powerpoint/2010/main" val="42234023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C34EA-6691-2A44-9A53-2E4BEBA6F85C}"/>
              </a:ext>
            </a:extLst>
          </p:cNvPr>
          <p:cNvSpPr>
            <a:spLocks noGrp="1"/>
          </p:cNvSpPr>
          <p:nvPr>
            <p:ph type="title"/>
          </p:nvPr>
        </p:nvSpPr>
        <p:spPr/>
        <p:txBody>
          <a:bodyPr/>
          <a:lstStyle/>
          <a:p>
            <a:r>
              <a:rPr lang="en-GB" dirty="0"/>
              <a:t>Risk hot spots</a:t>
            </a:r>
          </a:p>
        </p:txBody>
      </p:sp>
      <p:sp>
        <p:nvSpPr>
          <p:cNvPr id="3" name="Content Placeholder 2">
            <a:extLst>
              <a:ext uri="{FF2B5EF4-FFF2-40B4-BE49-F238E27FC236}">
                <a16:creationId xmlns:a16="http://schemas.microsoft.com/office/drawing/2014/main" id="{E988E725-82A8-3246-E030-28D6B6C0DE85}"/>
              </a:ext>
            </a:extLst>
          </p:cNvPr>
          <p:cNvSpPr>
            <a:spLocks noGrp="1"/>
          </p:cNvSpPr>
          <p:nvPr>
            <p:ph idx="1"/>
          </p:nvPr>
        </p:nvSpPr>
        <p:spPr>
          <a:xfrm>
            <a:off x="838200" y="1825625"/>
            <a:ext cx="10515600" cy="4373156"/>
          </a:xfrm>
        </p:spPr>
        <p:txBody>
          <a:bodyPr>
            <a:normAutofit/>
          </a:bodyPr>
          <a:lstStyle/>
          <a:p>
            <a:pPr marL="0" indent="0">
              <a:buNone/>
            </a:pPr>
            <a:r>
              <a:rPr lang="en-GB" b="1" dirty="0"/>
              <a:t>Collective claims</a:t>
            </a:r>
          </a:p>
          <a:p>
            <a:r>
              <a:rPr lang="en-GB" dirty="0"/>
              <a:t>Redundancy – failure to inform and consult</a:t>
            </a:r>
          </a:p>
          <a:p>
            <a:pPr lvl="1"/>
            <a:r>
              <a:rPr lang="en-GB" dirty="0"/>
              <a:t>90 days’ pay per employee (set to rise to 180 days)</a:t>
            </a:r>
          </a:p>
          <a:p>
            <a:pPr lvl="1"/>
            <a:r>
              <a:rPr lang="en-GB" dirty="0"/>
              <a:t>No statutory cap on a week’s pay</a:t>
            </a:r>
          </a:p>
          <a:p>
            <a:r>
              <a:rPr lang="en-GB" dirty="0"/>
              <a:t>TUPE – failure to consult and inform</a:t>
            </a:r>
          </a:p>
          <a:p>
            <a:pPr lvl="1"/>
            <a:r>
              <a:rPr lang="en-GB" dirty="0"/>
              <a:t>13 weeks’ pay per employee</a:t>
            </a:r>
          </a:p>
          <a:p>
            <a:pPr lvl="1"/>
            <a:r>
              <a:rPr lang="en-GB" dirty="0"/>
              <a:t>No statutory cap on a week’s pay</a:t>
            </a:r>
          </a:p>
          <a:p>
            <a:r>
              <a:rPr lang="en-GB" dirty="0"/>
              <a:t>Bypassing collective bargaining</a:t>
            </a:r>
          </a:p>
          <a:p>
            <a:pPr lvl="1"/>
            <a:r>
              <a:rPr lang="en-GB" dirty="0"/>
              <a:t>£5,735 per employee</a:t>
            </a:r>
          </a:p>
          <a:p>
            <a:pPr marL="0" indent="0">
              <a:buNone/>
            </a:pPr>
            <a:endParaRPr lang="en-GB" dirty="0"/>
          </a:p>
        </p:txBody>
      </p:sp>
    </p:spTree>
    <p:extLst>
      <p:ext uri="{BB962C8B-B14F-4D97-AF65-F5344CB8AC3E}">
        <p14:creationId xmlns:p14="http://schemas.microsoft.com/office/powerpoint/2010/main" val="16588097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D0510-B923-7F8C-992C-15A3A582E614}"/>
              </a:ext>
            </a:extLst>
          </p:cNvPr>
          <p:cNvSpPr>
            <a:spLocks noGrp="1"/>
          </p:cNvSpPr>
          <p:nvPr>
            <p:ph type="title"/>
          </p:nvPr>
        </p:nvSpPr>
        <p:spPr/>
        <p:txBody>
          <a:bodyPr/>
          <a:lstStyle/>
          <a:p>
            <a:r>
              <a:rPr lang="en-GB" dirty="0"/>
              <a:t>Risk hot spots – watch out for…</a:t>
            </a:r>
          </a:p>
        </p:txBody>
      </p:sp>
      <p:sp>
        <p:nvSpPr>
          <p:cNvPr id="3" name="Content Placeholder 2">
            <a:extLst>
              <a:ext uri="{FF2B5EF4-FFF2-40B4-BE49-F238E27FC236}">
                <a16:creationId xmlns:a16="http://schemas.microsoft.com/office/drawing/2014/main" id="{80DB34C4-2B5C-1CB5-4381-AE1B71B636E0}"/>
              </a:ext>
            </a:extLst>
          </p:cNvPr>
          <p:cNvSpPr>
            <a:spLocks noGrp="1"/>
          </p:cNvSpPr>
          <p:nvPr>
            <p:ph idx="1"/>
          </p:nvPr>
        </p:nvSpPr>
        <p:spPr>
          <a:xfrm>
            <a:off x="838200" y="1690688"/>
            <a:ext cx="10515600" cy="4489979"/>
          </a:xfrm>
        </p:spPr>
        <p:txBody>
          <a:bodyPr>
            <a:normAutofit/>
          </a:bodyPr>
          <a:lstStyle/>
          <a:p>
            <a:pPr marL="0" indent="0">
              <a:buNone/>
            </a:pPr>
            <a:endParaRPr lang="en-GB" dirty="0"/>
          </a:p>
          <a:p>
            <a:r>
              <a:rPr lang="en-GB" dirty="0"/>
              <a:t>Disability related issues including during probationary period / less than 2 years’ service</a:t>
            </a:r>
          </a:p>
          <a:p>
            <a:r>
              <a:rPr lang="en-GB" dirty="0"/>
              <a:t>Whistleblowing including during probationary period / less than 2 years’ service</a:t>
            </a:r>
          </a:p>
          <a:p>
            <a:r>
              <a:rPr lang="en-GB" dirty="0"/>
              <a:t>Flexible working requests</a:t>
            </a:r>
          </a:p>
          <a:p>
            <a:r>
              <a:rPr lang="en-GB" dirty="0"/>
              <a:t>Misinterpretation/mismanagement of behaviours of neurodiverse employees</a:t>
            </a:r>
          </a:p>
        </p:txBody>
      </p:sp>
    </p:spTree>
    <p:extLst>
      <p:ext uri="{BB962C8B-B14F-4D97-AF65-F5344CB8AC3E}">
        <p14:creationId xmlns:p14="http://schemas.microsoft.com/office/powerpoint/2010/main" val="15682128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DBFB4-82E0-5DD5-BFCC-20F6FE702354}"/>
              </a:ext>
            </a:extLst>
          </p:cNvPr>
          <p:cNvSpPr>
            <a:spLocks noGrp="1"/>
          </p:cNvSpPr>
          <p:nvPr>
            <p:ph type="title"/>
          </p:nvPr>
        </p:nvSpPr>
        <p:spPr/>
        <p:txBody>
          <a:bodyPr/>
          <a:lstStyle/>
          <a:p>
            <a:r>
              <a:rPr lang="en-GB" dirty="0"/>
              <a:t>Case study 1</a:t>
            </a:r>
          </a:p>
        </p:txBody>
      </p:sp>
      <p:sp>
        <p:nvSpPr>
          <p:cNvPr id="3" name="Content Placeholder 2">
            <a:extLst>
              <a:ext uri="{FF2B5EF4-FFF2-40B4-BE49-F238E27FC236}">
                <a16:creationId xmlns:a16="http://schemas.microsoft.com/office/drawing/2014/main" id="{50E3FB24-C9D9-6A19-E63D-687C9DB762C3}"/>
              </a:ext>
            </a:extLst>
          </p:cNvPr>
          <p:cNvSpPr>
            <a:spLocks noGrp="1"/>
          </p:cNvSpPr>
          <p:nvPr>
            <p:ph idx="1"/>
          </p:nvPr>
        </p:nvSpPr>
        <p:spPr/>
        <p:txBody>
          <a:bodyPr/>
          <a:lstStyle/>
          <a:p>
            <a:pPr marL="0" indent="0">
              <a:buNone/>
            </a:pPr>
            <a:r>
              <a:rPr lang="en-GB" dirty="0"/>
              <a:t>On return from maternity leave Emily, a sales manager at a small company, made a flexible working request to:-</a:t>
            </a:r>
          </a:p>
          <a:p>
            <a:r>
              <a:rPr lang="en-GB" dirty="0"/>
              <a:t>work 4 days a week </a:t>
            </a:r>
          </a:p>
          <a:p>
            <a:r>
              <a:rPr lang="en-GB" dirty="0"/>
              <a:t>work shorter hours to allow her to collect her daughter from nursery before it closes</a:t>
            </a:r>
          </a:p>
          <a:p>
            <a:pPr marL="0" indent="0">
              <a:buNone/>
            </a:pPr>
            <a:r>
              <a:rPr lang="en-GB" dirty="0"/>
              <a:t>Her employer rejects the request saying it could not afford for Emily to work shorter hours</a:t>
            </a:r>
          </a:p>
          <a:p>
            <a:pPr marL="0" indent="0">
              <a:buNone/>
            </a:pPr>
            <a:r>
              <a:rPr lang="en-GB" dirty="0"/>
              <a:t>Emily resigns</a:t>
            </a:r>
          </a:p>
        </p:txBody>
      </p:sp>
    </p:spTree>
    <p:extLst>
      <p:ext uri="{BB962C8B-B14F-4D97-AF65-F5344CB8AC3E}">
        <p14:creationId xmlns:p14="http://schemas.microsoft.com/office/powerpoint/2010/main" val="21560772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D57ED-578C-2E38-9FA9-BA0574F7CD24}"/>
              </a:ext>
            </a:extLst>
          </p:cNvPr>
          <p:cNvSpPr>
            <a:spLocks noGrp="1"/>
          </p:cNvSpPr>
          <p:nvPr>
            <p:ph type="title"/>
          </p:nvPr>
        </p:nvSpPr>
        <p:spPr/>
        <p:txBody>
          <a:bodyPr/>
          <a:lstStyle/>
          <a:p>
            <a:r>
              <a:rPr lang="en-GB" dirty="0"/>
              <a:t>Case study 1</a:t>
            </a:r>
          </a:p>
        </p:txBody>
      </p:sp>
      <p:sp>
        <p:nvSpPr>
          <p:cNvPr id="3" name="Content Placeholder 2">
            <a:extLst>
              <a:ext uri="{FF2B5EF4-FFF2-40B4-BE49-F238E27FC236}">
                <a16:creationId xmlns:a16="http://schemas.microsoft.com/office/drawing/2014/main" id="{74236B0E-B3B1-5505-DF8D-4474B1703CEB}"/>
              </a:ext>
            </a:extLst>
          </p:cNvPr>
          <p:cNvSpPr>
            <a:spLocks noGrp="1"/>
          </p:cNvSpPr>
          <p:nvPr>
            <p:ph idx="1"/>
          </p:nvPr>
        </p:nvSpPr>
        <p:spPr/>
        <p:txBody>
          <a:bodyPr>
            <a:normAutofit lnSpcReduction="10000"/>
          </a:bodyPr>
          <a:lstStyle/>
          <a:p>
            <a:r>
              <a:rPr lang="en-GB" dirty="0"/>
              <a:t>Breach of flexible working rules</a:t>
            </a:r>
          </a:p>
          <a:p>
            <a:pPr lvl="1"/>
            <a:r>
              <a:rPr lang="en-GB" dirty="0"/>
              <a:t>Maximum compensation of 8 weeks’ pay currently capped at £719 per week</a:t>
            </a:r>
          </a:p>
          <a:p>
            <a:r>
              <a:rPr lang="en-GB" dirty="0"/>
              <a:t>Indirect sex discrimination</a:t>
            </a:r>
          </a:p>
          <a:p>
            <a:pPr lvl="1"/>
            <a:r>
              <a:rPr lang="en-GB" dirty="0"/>
              <a:t>Uncapped compensation</a:t>
            </a:r>
          </a:p>
          <a:p>
            <a:pPr lvl="1"/>
            <a:r>
              <a:rPr lang="en-GB" dirty="0"/>
              <a:t>Injury to feelings award</a:t>
            </a:r>
          </a:p>
          <a:p>
            <a:r>
              <a:rPr lang="en-GB" dirty="0"/>
              <a:t>Based on </a:t>
            </a:r>
            <a:r>
              <a:rPr lang="en-GB" i="1" dirty="0"/>
              <a:t>Thompson v Scancrown Ltd t/a Manors</a:t>
            </a:r>
          </a:p>
          <a:p>
            <a:pPr lvl="1"/>
            <a:r>
              <a:rPr lang="en-GB" dirty="0"/>
              <a:t>Claimant awarded £184,961.32 </a:t>
            </a:r>
          </a:p>
          <a:p>
            <a:pPr lvl="1"/>
            <a:r>
              <a:rPr lang="en-GB" dirty="0"/>
              <a:t>Comprised of loss of earnings (past and future), pension contributions, injury to feelings (£13,500) and interest</a:t>
            </a:r>
          </a:p>
        </p:txBody>
      </p:sp>
    </p:spTree>
    <p:extLst>
      <p:ext uri="{BB962C8B-B14F-4D97-AF65-F5344CB8AC3E}">
        <p14:creationId xmlns:p14="http://schemas.microsoft.com/office/powerpoint/2010/main" val="18347525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F7B6C-E032-0967-B89A-C1DD7BF8A9BF}"/>
              </a:ext>
            </a:extLst>
          </p:cNvPr>
          <p:cNvSpPr>
            <a:spLocks noGrp="1"/>
          </p:cNvSpPr>
          <p:nvPr>
            <p:ph type="title"/>
          </p:nvPr>
        </p:nvSpPr>
        <p:spPr/>
        <p:txBody>
          <a:bodyPr/>
          <a:lstStyle/>
          <a:p>
            <a:r>
              <a:rPr lang="en-GB" dirty="0"/>
              <a:t>Case study 2</a:t>
            </a:r>
          </a:p>
        </p:txBody>
      </p:sp>
      <p:sp>
        <p:nvSpPr>
          <p:cNvPr id="3" name="Content Placeholder 2">
            <a:extLst>
              <a:ext uri="{FF2B5EF4-FFF2-40B4-BE49-F238E27FC236}">
                <a16:creationId xmlns:a16="http://schemas.microsoft.com/office/drawing/2014/main" id="{1D0E95AE-B6A7-E259-E6AB-B10952B34FBB}"/>
              </a:ext>
            </a:extLst>
          </p:cNvPr>
          <p:cNvSpPr>
            <a:spLocks noGrp="1"/>
          </p:cNvSpPr>
          <p:nvPr>
            <p:ph idx="1"/>
          </p:nvPr>
        </p:nvSpPr>
        <p:spPr/>
        <p:txBody>
          <a:bodyPr/>
          <a:lstStyle/>
          <a:p>
            <a:pPr marL="0" indent="0">
              <a:buNone/>
            </a:pPr>
            <a:r>
              <a:rPr lang="en-GB" dirty="0"/>
              <a:t>An employer intends to make no more than 19 redundancies. A redundancy consultation process begins including offering voluntary redundancy. </a:t>
            </a:r>
          </a:p>
          <a:p>
            <a:pPr marL="0" indent="0">
              <a:buNone/>
            </a:pPr>
            <a:r>
              <a:rPr lang="en-GB" dirty="0"/>
              <a:t>After an assessment process, 17 employees were given notice that they were at risk of redundancy. </a:t>
            </a:r>
          </a:p>
          <a:p>
            <a:pPr marL="0" indent="0">
              <a:buNone/>
            </a:pPr>
            <a:r>
              <a:rPr lang="en-GB" dirty="0"/>
              <a:t>The employer makes 17 compulsory redundancies and also accepts 3 voluntary redundancies.</a:t>
            </a:r>
          </a:p>
        </p:txBody>
      </p:sp>
    </p:spTree>
    <p:extLst>
      <p:ext uri="{BB962C8B-B14F-4D97-AF65-F5344CB8AC3E}">
        <p14:creationId xmlns:p14="http://schemas.microsoft.com/office/powerpoint/2010/main" val="32115431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1D2AAD-E6C8-CD84-CAD4-A3CA1FE6FF43}"/>
              </a:ext>
            </a:extLst>
          </p:cNvPr>
          <p:cNvSpPr>
            <a:spLocks noGrp="1"/>
          </p:cNvSpPr>
          <p:nvPr>
            <p:ph type="title"/>
          </p:nvPr>
        </p:nvSpPr>
        <p:spPr/>
        <p:txBody>
          <a:bodyPr/>
          <a:lstStyle/>
          <a:p>
            <a:r>
              <a:rPr lang="en-GB" dirty="0"/>
              <a:t>Case study 2 </a:t>
            </a:r>
          </a:p>
        </p:txBody>
      </p:sp>
      <p:sp>
        <p:nvSpPr>
          <p:cNvPr id="3" name="Content Placeholder 2">
            <a:extLst>
              <a:ext uri="{FF2B5EF4-FFF2-40B4-BE49-F238E27FC236}">
                <a16:creationId xmlns:a16="http://schemas.microsoft.com/office/drawing/2014/main" id="{9C42A497-AD22-5AC7-E2F4-8810BCDF01C4}"/>
              </a:ext>
            </a:extLst>
          </p:cNvPr>
          <p:cNvSpPr>
            <a:spLocks noGrp="1"/>
          </p:cNvSpPr>
          <p:nvPr>
            <p:ph idx="1"/>
          </p:nvPr>
        </p:nvSpPr>
        <p:spPr>
          <a:xfrm>
            <a:off x="838200" y="1825625"/>
            <a:ext cx="10515600" cy="4319994"/>
          </a:xfrm>
        </p:spPr>
        <p:txBody>
          <a:bodyPr>
            <a:normAutofit fontScale="92500"/>
          </a:bodyPr>
          <a:lstStyle/>
          <a:p>
            <a:r>
              <a:rPr lang="en-GB" dirty="0"/>
              <a:t>Employer has breached collective consultation rules as voluntary redundancies are included</a:t>
            </a:r>
          </a:p>
          <a:p>
            <a:r>
              <a:rPr lang="en-GB" dirty="0"/>
              <a:t>Employer may be ordered to pay each employee up to 90 days gross pay</a:t>
            </a:r>
          </a:p>
          <a:p>
            <a:r>
              <a:rPr lang="en-GB" dirty="0"/>
              <a:t>Based on </a:t>
            </a:r>
            <a:r>
              <a:rPr lang="en-GB" i="1" dirty="0"/>
              <a:t>Optare Group Ltd v Transport and General Workers Union</a:t>
            </a:r>
          </a:p>
          <a:p>
            <a:r>
              <a:rPr lang="en-GB" dirty="0"/>
              <a:t>Recent employment tribunal claims where protective awards were made include a £1.4m award for 198 employees against </a:t>
            </a:r>
            <a:r>
              <a:rPr lang="en-GB" i="1" dirty="0"/>
              <a:t>Ideal World Ltd</a:t>
            </a:r>
          </a:p>
          <a:p>
            <a:r>
              <a:rPr lang="en-GB" dirty="0"/>
              <a:t>Employment Rights Bill includes provision to double maximum award to 180 days gross pay per employee</a:t>
            </a:r>
          </a:p>
          <a:p>
            <a:pPr marL="0" indent="0">
              <a:buNone/>
            </a:pPr>
            <a:endParaRPr lang="en-GB" dirty="0"/>
          </a:p>
          <a:p>
            <a:endParaRPr lang="en-GB" dirty="0"/>
          </a:p>
        </p:txBody>
      </p:sp>
    </p:spTree>
    <p:extLst>
      <p:ext uri="{BB962C8B-B14F-4D97-AF65-F5344CB8AC3E}">
        <p14:creationId xmlns:p14="http://schemas.microsoft.com/office/powerpoint/2010/main" val="8723719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EA625-7D01-7144-5AE5-A6DB53B0FAE4}"/>
              </a:ext>
            </a:extLst>
          </p:cNvPr>
          <p:cNvSpPr>
            <a:spLocks noGrp="1"/>
          </p:cNvSpPr>
          <p:nvPr>
            <p:ph type="title"/>
          </p:nvPr>
        </p:nvSpPr>
        <p:spPr/>
        <p:txBody>
          <a:bodyPr/>
          <a:lstStyle/>
          <a:p>
            <a:r>
              <a:rPr lang="en-GB" dirty="0"/>
              <a:t>Case study 3</a:t>
            </a:r>
          </a:p>
        </p:txBody>
      </p:sp>
      <p:sp>
        <p:nvSpPr>
          <p:cNvPr id="3" name="Content Placeholder 2">
            <a:extLst>
              <a:ext uri="{FF2B5EF4-FFF2-40B4-BE49-F238E27FC236}">
                <a16:creationId xmlns:a16="http://schemas.microsoft.com/office/drawing/2014/main" id="{522EB667-D171-1FD0-CC78-740D79419B7F}"/>
              </a:ext>
            </a:extLst>
          </p:cNvPr>
          <p:cNvSpPr>
            <a:spLocks noGrp="1"/>
          </p:cNvSpPr>
          <p:nvPr>
            <p:ph idx="1"/>
          </p:nvPr>
        </p:nvSpPr>
        <p:spPr/>
        <p:txBody>
          <a:bodyPr>
            <a:normAutofit fontScale="77500" lnSpcReduction="20000"/>
          </a:bodyPr>
          <a:lstStyle/>
          <a:p>
            <a:r>
              <a:rPr lang="en-GB" dirty="0"/>
              <a:t>Autistic employee, 21 years old, senior analyst</a:t>
            </a:r>
          </a:p>
          <a:p>
            <a:r>
              <a:rPr lang="en-GB" dirty="0"/>
              <a:t>Less than 2 years’ service</a:t>
            </a:r>
          </a:p>
          <a:p>
            <a:r>
              <a:rPr lang="en-GB" dirty="0"/>
              <a:t>Worked in open plan/hot desk setting with busy walkway close by</a:t>
            </a:r>
          </a:p>
          <a:p>
            <a:r>
              <a:rPr lang="en-GB" dirty="0"/>
              <a:t>Employer took issue with employee’s “disruptive and loud behaviour” / perceived employee to be argumentative </a:t>
            </a:r>
          </a:p>
          <a:p>
            <a:r>
              <a:rPr lang="en-GB" dirty="0"/>
              <a:t>Tension with line manager – line manager believed employee was difficult / high maintenance </a:t>
            </a:r>
          </a:p>
          <a:p>
            <a:r>
              <a:rPr lang="en-GB" dirty="0"/>
              <a:t>Employee suffered “breakdown” at work and went off sick</a:t>
            </a:r>
          </a:p>
          <a:p>
            <a:r>
              <a:rPr lang="en-GB" dirty="0"/>
              <a:t>OH recommended changes to working environment</a:t>
            </a:r>
          </a:p>
          <a:p>
            <a:r>
              <a:rPr lang="en-GB" dirty="0"/>
              <a:t>Welfare meeting took place but focus was on when employee would come back to work </a:t>
            </a:r>
          </a:p>
          <a:p>
            <a:r>
              <a:rPr lang="en-GB" dirty="0"/>
              <a:t>Employment terminated, purportedly due to fixed term contract expiring</a:t>
            </a:r>
          </a:p>
          <a:p>
            <a:pPr lvl="1"/>
            <a:endParaRPr lang="en-GB" dirty="0"/>
          </a:p>
          <a:p>
            <a:pPr lvl="1"/>
            <a:endParaRPr lang="en-GB" dirty="0"/>
          </a:p>
          <a:p>
            <a:pPr lvl="1"/>
            <a:endParaRPr lang="en-GB" dirty="0"/>
          </a:p>
          <a:p>
            <a:pPr lvl="1"/>
            <a:endParaRPr lang="en-GB" dirty="0"/>
          </a:p>
        </p:txBody>
      </p:sp>
    </p:spTree>
    <p:extLst>
      <p:ext uri="{BB962C8B-B14F-4D97-AF65-F5344CB8AC3E}">
        <p14:creationId xmlns:p14="http://schemas.microsoft.com/office/powerpoint/2010/main" val="15048687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57680-2D32-736A-A0FA-FC49E08DAE9F}"/>
              </a:ext>
            </a:extLst>
          </p:cNvPr>
          <p:cNvSpPr>
            <a:spLocks noGrp="1"/>
          </p:cNvSpPr>
          <p:nvPr>
            <p:ph type="title"/>
          </p:nvPr>
        </p:nvSpPr>
        <p:spPr/>
        <p:txBody>
          <a:bodyPr/>
          <a:lstStyle/>
          <a:p>
            <a:r>
              <a:rPr lang="en-GB" dirty="0"/>
              <a:t>Case study 3</a:t>
            </a:r>
          </a:p>
        </p:txBody>
      </p:sp>
      <p:sp>
        <p:nvSpPr>
          <p:cNvPr id="3" name="Content Placeholder 2">
            <a:extLst>
              <a:ext uri="{FF2B5EF4-FFF2-40B4-BE49-F238E27FC236}">
                <a16:creationId xmlns:a16="http://schemas.microsoft.com/office/drawing/2014/main" id="{10B67D1B-5982-32DC-18E2-FE182AE93BD4}"/>
              </a:ext>
            </a:extLst>
          </p:cNvPr>
          <p:cNvSpPr>
            <a:spLocks noGrp="1"/>
          </p:cNvSpPr>
          <p:nvPr>
            <p:ph idx="1"/>
          </p:nvPr>
        </p:nvSpPr>
        <p:spPr>
          <a:xfrm>
            <a:off x="838200" y="1825624"/>
            <a:ext cx="10515600" cy="4458217"/>
          </a:xfrm>
        </p:spPr>
        <p:txBody>
          <a:bodyPr>
            <a:normAutofit/>
          </a:bodyPr>
          <a:lstStyle/>
          <a:p>
            <a:pPr marL="0" indent="0">
              <a:buNone/>
            </a:pPr>
            <a:r>
              <a:rPr lang="en-GB" dirty="0"/>
              <a:t>Based on </a:t>
            </a:r>
            <a:r>
              <a:rPr lang="en-GB" i="1" dirty="0"/>
              <a:t>Sherbourne v Npower</a:t>
            </a:r>
          </a:p>
          <a:p>
            <a:r>
              <a:rPr lang="en-GB" dirty="0"/>
              <a:t>Employer was found to have discriminated against claimant</a:t>
            </a:r>
          </a:p>
          <a:p>
            <a:r>
              <a:rPr lang="en-GB" dirty="0"/>
              <a:t>Continuous management failure to understand the employee’s disability and implement adjustments recommended by OH</a:t>
            </a:r>
          </a:p>
          <a:p>
            <a:r>
              <a:rPr lang="en-GB" dirty="0"/>
              <a:t>Award of £34,500 (in 2019)</a:t>
            </a:r>
          </a:p>
        </p:txBody>
      </p:sp>
    </p:spTree>
    <p:extLst>
      <p:ext uri="{BB962C8B-B14F-4D97-AF65-F5344CB8AC3E}">
        <p14:creationId xmlns:p14="http://schemas.microsoft.com/office/powerpoint/2010/main" val="22883380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F08C0-9194-09B5-B6E0-DBDF5920BA3C}"/>
              </a:ext>
            </a:extLst>
          </p:cNvPr>
          <p:cNvSpPr>
            <a:spLocks noGrp="1"/>
          </p:cNvSpPr>
          <p:nvPr>
            <p:ph type="title"/>
          </p:nvPr>
        </p:nvSpPr>
        <p:spPr/>
        <p:txBody>
          <a:bodyPr/>
          <a:lstStyle/>
          <a:p>
            <a:r>
              <a:rPr lang="en-GB" dirty="0"/>
              <a:t>Risk assess</a:t>
            </a:r>
          </a:p>
        </p:txBody>
      </p:sp>
      <p:sp>
        <p:nvSpPr>
          <p:cNvPr id="3" name="Content Placeholder 2">
            <a:extLst>
              <a:ext uri="{FF2B5EF4-FFF2-40B4-BE49-F238E27FC236}">
                <a16:creationId xmlns:a16="http://schemas.microsoft.com/office/drawing/2014/main" id="{76B7C5CA-B9DE-2854-0A90-A497859573DB}"/>
              </a:ext>
            </a:extLst>
          </p:cNvPr>
          <p:cNvSpPr>
            <a:spLocks noGrp="1"/>
          </p:cNvSpPr>
          <p:nvPr>
            <p:ph idx="1"/>
          </p:nvPr>
        </p:nvSpPr>
        <p:spPr/>
        <p:txBody>
          <a:bodyPr>
            <a:normAutofit/>
          </a:bodyPr>
          <a:lstStyle/>
          <a:p>
            <a:r>
              <a:rPr lang="en-GB" dirty="0"/>
              <a:t>What is the organisation’s potential financial exposure?</a:t>
            </a:r>
          </a:p>
          <a:p>
            <a:r>
              <a:rPr lang="en-GB" dirty="0"/>
              <a:t>Does the employee have a protected characteristic?</a:t>
            </a:r>
          </a:p>
          <a:p>
            <a:r>
              <a:rPr lang="en-GB" dirty="0"/>
              <a:t>Is the employee a high earner?</a:t>
            </a:r>
          </a:p>
          <a:p>
            <a:r>
              <a:rPr lang="en-GB" dirty="0"/>
              <a:t>Is the employee going to take longer than average to find alternative employment due to:-</a:t>
            </a:r>
          </a:p>
          <a:p>
            <a:pPr lvl="1"/>
            <a:r>
              <a:rPr lang="en-GB" dirty="0"/>
              <a:t>Job market</a:t>
            </a:r>
          </a:p>
          <a:p>
            <a:pPr lvl="1"/>
            <a:r>
              <a:rPr lang="en-GB" dirty="0"/>
              <a:t>Protected characteristics – eg disability / age</a:t>
            </a:r>
          </a:p>
          <a:p>
            <a:pPr lvl="1"/>
            <a:r>
              <a:rPr lang="en-GB" dirty="0"/>
              <a:t>Some other reason</a:t>
            </a:r>
          </a:p>
          <a:p>
            <a:pPr marL="0" indent="0">
              <a:buNone/>
            </a:pPr>
            <a:endParaRPr lang="en-GB" dirty="0"/>
          </a:p>
        </p:txBody>
      </p:sp>
    </p:spTree>
    <p:extLst>
      <p:ext uri="{BB962C8B-B14F-4D97-AF65-F5344CB8AC3E}">
        <p14:creationId xmlns:p14="http://schemas.microsoft.com/office/powerpoint/2010/main" val="1588163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CFBEB-C469-8234-4178-4C5D15DFB621}"/>
              </a:ext>
            </a:extLst>
          </p:cNvPr>
          <p:cNvSpPr>
            <a:spLocks noGrp="1"/>
          </p:cNvSpPr>
          <p:nvPr>
            <p:ph type="title"/>
          </p:nvPr>
        </p:nvSpPr>
        <p:spPr/>
        <p:txBody>
          <a:bodyPr/>
          <a:lstStyle/>
          <a:p>
            <a:r>
              <a:rPr lang="en-GB" dirty="0"/>
              <a:t>What we will cover</a:t>
            </a:r>
          </a:p>
        </p:txBody>
      </p:sp>
      <p:sp>
        <p:nvSpPr>
          <p:cNvPr id="3" name="Content Placeholder 2">
            <a:extLst>
              <a:ext uri="{FF2B5EF4-FFF2-40B4-BE49-F238E27FC236}">
                <a16:creationId xmlns:a16="http://schemas.microsoft.com/office/drawing/2014/main" id="{5B42904D-08EF-8A6F-DF1B-1FD3B7FF34CD}"/>
              </a:ext>
            </a:extLst>
          </p:cNvPr>
          <p:cNvSpPr>
            <a:spLocks noGrp="1"/>
          </p:cNvSpPr>
          <p:nvPr>
            <p:ph idx="1"/>
          </p:nvPr>
        </p:nvSpPr>
        <p:spPr/>
        <p:txBody>
          <a:bodyPr>
            <a:normAutofit/>
          </a:bodyPr>
          <a:lstStyle/>
          <a:p>
            <a:r>
              <a:rPr lang="en-GB" dirty="0"/>
              <a:t>What are the risks?</a:t>
            </a:r>
          </a:p>
          <a:p>
            <a:r>
              <a:rPr lang="en-GB" dirty="0"/>
              <a:t>News headlines </a:t>
            </a:r>
          </a:p>
          <a:p>
            <a:r>
              <a:rPr lang="en-GB" dirty="0"/>
              <a:t>Employment tribunal statistics</a:t>
            </a:r>
          </a:p>
          <a:p>
            <a:r>
              <a:rPr lang="en-GB" dirty="0"/>
              <a:t>Calculating Tribunal awards and the costs dynamic</a:t>
            </a:r>
          </a:p>
          <a:p>
            <a:r>
              <a:rPr lang="en-GB" dirty="0"/>
              <a:t>Risk hotspots</a:t>
            </a:r>
          </a:p>
          <a:p>
            <a:r>
              <a:rPr lang="en-GB" dirty="0"/>
              <a:t>Case studies</a:t>
            </a:r>
          </a:p>
          <a:p>
            <a:r>
              <a:rPr lang="en-GB" dirty="0"/>
              <a:t>Risk assessing/general risk management</a:t>
            </a:r>
          </a:p>
          <a:p>
            <a:r>
              <a:rPr lang="en-GB" dirty="0"/>
              <a:t>Q&amp;A</a:t>
            </a:r>
          </a:p>
        </p:txBody>
      </p:sp>
    </p:spTree>
    <p:extLst>
      <p:ext uri="{BB962C8B-B14F-4D97-AF65-F5344CB8AC3E}">
        <p14:creationId xmlns:p14="http://schemas.microsoft.com/office/powerpoint/2010/main" val="39910741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F08C0-9194-09B5-B6E0-DBDF5920BA3C}"/>
              </a:ext>
            </a:extLst>
          </p:cNvPr>
          <p:cNvSpPr>
            <a:spLocks noGrp="1"/>
          </p:cNvSpPr>
          <p:nvPr>
            <p:ph type="title"/>
          </p:nvPr>
        </p:nvSpPr>
        <p:spPr/>
        <p:txBody>
          <a:bodyPr/>
          <a:lstStyle/>
          <a:p>
            <a:r>
              <a:rPr lang="en-GB" dirty="0"/>
              <a:t>Risk assess</a:t>
            </a:r>
          </a:p>
        </p:txBody>
      </p:sp>
      <p:sp>
        <p:nvSpPr>
          <p:cNvPr id="3" name="Content Placeholder 2">
            <a:extLst>
              <a:ext uri="{FF2B5EF4-FFF2-40B4-BE49-F238E27FC236}">
                <a16:creationId xmlns:a16="http://schemas.microsoft.com/office/drawing/2014/main" id="{76B7C5CA-B9DE-2854-0A90-A497859573DB}"/>
              </a:ext>
            </a:extLst>
          </p:cNvPr>
          <p:cNvSpPr>
            <a:spLocks noGrp="1"/>
          </p:cNvSpPr>
          <p:nvPr>
            <p:ph idx="1"/>
          </p:nvPr>
        </p:nvSpPr>
        <p:spPr/>
        <p:txBody>
          <a:bodyPr>
            <a:normAutofit/>
          </a:bodyPr>
          <a:lstStyle/>
          <a:p>
            <a:r>
              <a:rPr lang="en-GB" dirty="0"/>
              <a:t>Is there the risk of multiple claims?</a:t>
            </a:r>
          </a:p>
          <a:p>
            <a:r>
              <a:rPr lang="en-GB" dirty="0"/>
              <a:t>Is there the risk of damage to employee relations?</a:t>
            </a:r>
          </a:p>
          <a:p>
            <a:r>
              <a:rPr lang="en-GB" dirty="0"/>
              <a:t>Is there the risk of damage to customer/client relations?</a:t>
            </a:r>
          </a:p>
          <a:p>
            <a:r>
              <a:rPr lang="en-GB" dirty="0"/>
              <a:t>Is there the risk of reputational damage?</a:t>
            </a:r>
          </a:p>
          <a:p>
            <a:endParaRPr lang="en-GB" dirty="0"/>
          </a:p>
        </p:txBody>
      </p:sp>
    </p:spTree>
    <p:extLst>
      <p:ext uri="{BB962C8B-B14F-4D97-AF65-F5344CB8AC3E}">
        <p14:creationId xmlns:p14="http://schemas.microsoft.com/office/powerpoint/2010/main" val="2568536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F08C0-9194-09B5-B6E0-DBDF5920BA3C}"/>
              </a:ext>
            </a:extLst>
          </p:cNvPr>
          <p:cNvSpPr>
            <a:spLocks noGrp="1"/>
          </p:cNvSpPr>
          <p:nvPr>
            <p:ph type="title"/>
          </p:nvPr>
        </p:nvSpPr>
        <p:spPr/>
        <p:txBody>
          <a:bodyPr/>
          <a:lstStyle/>
          <a:p>
            <a:r>
              <a:rPr lang="en-GB" dirty="0"/>
              <a:t>General risk management</a:t>
            </a:r>
          </a:p>
        </p:txBody>
      </p:sp>
      <p:sp>
        <p:nvSpPr>
          <p:cNvPr id="3" name="Content Placeholder 2">
            <a:extLst>
              <a:ext uri="{FF2B5EF4-FFF2-40B4-BE49-F238E27FC236}">
                <a16:creationId xmlns:a16="http://schemas.microsoft.com/office/drawing/2014/main" id="{76B7C5CA-B9DE-2854-0A90-A497859573DB}"/>
              </a:ext>
            </a:extLst>
          </p:cNvPr>
          <p:cNvSpPr>
            <a:spLocks noGrp="1"/>
          </p:cNvSpPr>
          <p:nvPr>
            <p:ph idx="1"/>
          </p:nvPr>
        </p:nvSpPr>
        <p:spPr/>
        <p:txBody>
          <a:bodyPr>
            <a:normAutofit/>
          </a:bodyPr>
          <a:lstStyle/>
          <a:p>
            <a:r>
              <a:rPr lang="en-GB" dirty="0"/>
              <a:t>Look to proactively address issues when they start to arise</a:t>
            </a:r>
          </a:p>
          <a:p>
            <a:r>
              <a:rPr lang="en-GB" dirty="0"/>
              <a:t>Be familiar with and follow your own procedures</a:t>
            </a:r>
          </a:p>
          <a:p>
            <a:r>
              <a:rPr lang="en-GB" dirty="0"/>
              <a:t>Where appropriate consider informal resolution and/or mediation</a:t>
            </a:r>
          </a:p>
          <a:p>
            <a:r>
              <a:rPr lang="en-GB" dirty="0"/>
              <a:t>Consider if any reasonable adjustments are needed</a:t>
            </a:r>
          </a:p>
          <a:p>
            <a:r>
              <a:rPr lang="en-GB" dirty="0"/>
              <a:t>Be fair and consistent when managing issues</a:t>
            </a:r>
          </a:p>
          <a:p>
            <a:r>
              <a:rPr lang="en-GB" dirty="0"/>
              <a:t>Take a solutions-based approach where possible</a:t>
            </a:r>
          </a:p>
          <a:p>
            <a:endParaRPr lang="en-GB" dirty="0"/>
          </a:p>
        </p:txBody>
      </p:sp>
    </p:spTree>
    <p:extLst>
      <p:ext uri="{BB962C8B-B14F-4D97-AF65-F5344CB8AC3E}">
        <p14:creationId xmlns:p14="http://schemas.microsoft.com/office/powerpoint/2010/main" val="22769040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F08C0-9194-09B5-B6E0-DBDF5920BA3C}"/>
              </a:ext>
            </a:extLst>
          </p:cNvPr>
          <p:cNvSpPr>
            <a:spLocks noGrp="1"/>
          </p:cNvSpPr>
          <p:nvPr>
            <p:ph type="title"/>
          </p:nvPr>
        </p:nvSpPr>
        <p:spPr/>
        <p:txBody>
          <a:bodyPr/>
          <a:lstStyle/>
          <a:p>
            <a:r>
              <a:rPr lang="en-GB" dirty="0"/>
              <a:t>General risk management</a:t>
            </a:r>
          </a:p>
        </p:txBody>
      </p:sp>
      <p:sp>
        <p:nvSpPr>
          <p:cNvPr id="3" name="Content Placeholder 2">
            <a:extLst>
              <a:ext uri="{FF2B5EF4-FFF2-40B4-BE49-F238E27FC236}">
                <a16:creationId xmlns:a16="http://schemas.microsoft.com/office/drawing/2014/main" id="{76B7C5CA-B9DE-2854-0A90-A497859573DB}"/>
              </a:ext>
            </a:extLst>
          </p:cNvPr>
          <p:cNvSpPr>
            <a:spLocks noGrp="1"/>
          </p:cNvSpPr>
          <p:nvPr>
            <p:ph idx="1"/>
          </p:nvPr>
        </p:nvSpPr>
        <p:spPr/>
        <p:txBody>
          <a:bodyPr>
            <a:normAutofit/>
          </a:bodyPr>
          <a:lstStyle/>
          <a:p>
            <a:r>
              <a:rPr lang="en-GB" dirty="0"/>
              <a:t>Keep good notes and share actions / outcomes</a:t>
            </a:r>
          </a:p>
          <a:p>
            <a:r>
              <a:rPr lang="en-GB" dirty="0"/>
              <a:t>Ensure follow up checks take place and recommendations implemented</a:t>
            </a:r>
          </a:p>
          <a:p>
            <a:r>
              <a:rPr lang="en-GB" dirty="0"/>
              <a:t>Consider workforce surveys and employee resource groups</a:t>
            </a:r>
          </a:p>
          <a:p>
            <a:r>
              <a:rPr lang="en-GB" dirty="0"/>
              <a:t>Implement policies and training programmes across areas of difficulty</a:t>
            </a:r>
          </a:p>
          <a:p>
            <a:r>
              <a:rPr lang="en-GB" dirty="0"/>
              <a:t>Involve HR / take legal advice sooner rather than later</a:t>
            </a:r>
          </a:p>
          <a:p>
            <a:endParaRPr lang="en-GB" dirty="0"/>
          </a:p>
        </p:txBody>
      </p:sp>
    </p:spTree>
    <p:extLst>
      <p:ext uri="{BB962C8B-B14F-4D97-AF65-F5344CB8AC3E}">
        <p14:creationId xmlns:p14="http://schemas.microsoft.com/office/powerpoint/2010/main" val="13364981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7C5CB-153E-B55C-3674-269972091192}"/>
              </a:ext>
            </a:extLst>
          </p:cNvPr>
          <p:cNvSpPr>
            <a:spLocks noGrp="1"/>
          </p:cNvSpPr>
          <p:nvPr>
            <p:ph type="ctrTitle"/>
          </p:nvPr>
        </p:nvSpPr>
        <p:spPr/>
        <p:txBody>
          <a:bodyPr>
            <a:normAutofit fontScale="90000"/>
          </a:bodyPr>
          <a:lstStyle/>
          <a:p>
            <a:r>
              <a:rPr lang="en-US" dirty="0"/>
              <a:t>Managing risk when dealing with people issues</a:t>
            </a:r>
          </a:p>
        </p:txBody>
      </p:sp>
      <p:sp>
        <p:nvSpPr>
          <p:cNvPr id="3" name="Subtitle 2">
            <a:extLst>
              <a:ext uri="{FF2B5EF4-FFF2-40B4-BE49-F238E27FC236}">
                <a16:creationId xmlns:a16="http://schemas.microsoft.com/office/drawing/2014/main" id="{177F9B87-8B9F-6DD8-7F0B-D283AB09C9E0}"/>
              </a:ext>
            </a:extLst>
          </p:cNvPr>
          <p:cNvSpPr>
            <a:spLocks noGrp="1"/>
          </p:cNvSpPr>
          <p:nvPr>
            <p:ph type="subTitle" idx="1"/>
          </p:nvPr>
        </p:nvSpPr>
        <p:spPr/>
        <p:txBody>
          <a:bodyPr>
            <a:normAutofit/>
          </a:bodyPr>
          <a:lstStyle/>
          <a:p>
            <a:r>
              <a:rPr lang="en-US" dirty="0"/>
              <a:t>Innes Clark and Alan Delaney</a:t>
            </a:r>
          </a:p>
          <a:p>
            <a:r>
              <a:rPr lang="en-US" dirty="0"/>
              <a:t>MFMac Employment Team</a:t>
            </a:r>
          </a:p>
          <a:p>
            <a:r>
              <a:rPr lang="en-US" dirty="0"/>
              <a:t>5 June 2025</a:t>
            </a:r>
          </a:p>
        </p:txBody>
      </p:sp>
    </p:spTree>
    <p:extLst>
      <p:ext uri="{BB962C8B-B14F-4D97-AF65-F5344CB8AC3E}">
        <p14:creationId xmlns:p14="http://schemas.microsoft.com/office/powerpoint/2010/main" val="320591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60E09-424C-0DFD-8AD9-1570D8644A5E}"/>
              </a:ext>
            </a:extLst>
          </p:cNvPr>
          <p:cNvSpPr>
            <a:spLocks noGrp="1"/>
          </p:cNvSpPr>
          <p:nvPr>
            <p:ph type="title"/>
          </p:nvPr>
        </p:nvSpPr>
        <p:spPr/>
        <p:txBody>
          <a:bodyPr/>
          <a:lstStyle/>
          <a:p>
            <a:r>
              <a:rPr lang="en-GB" dirty="0"/>
              <a:t>What are the risks?</a:t>
            </a:r>
          </a:p>
        </p:txBody>
      </p:sp>
      <p:graphicFrame>
        <p:nvGraphicFramePr>
          <p:cNvPr id="5" name="Content Placeholder 4">
            <a:extLst>
              <a:ext uri="{FF2B5EF4-FFF2-40B4-BE49-F238E27FC236}">
                <a16:creationId xmlns:a16="http://schemas.microsoft.com/office/drawing/2014/main" id="{AC4007F4-5ABE-125D-3A54-006B8345D0AD}"/>
              </a:ext>
            </a:extLst>
          </p:cNvPr>
          <p:cNvGraphicFramePr>
            <a:graphicFrameLocks noGrp="1"/>
          </p:cNvGraphicFramePr>
          <p:nvPr>
            <p:ph idx="1"/>
            <p:extLst>
              <p:ext uri="{D42A27DB-BD31-4B8C-83A1-F6EECF244321}">
                <p14:modId xmlns:p14="http://schemas.microsoft.com/office/powerpoint/2010/main" val="1127105546"/>
              </p:ext>
            </p:extLst>
          </p:nvPr>
        </p:nvGraphicFramePr>
        <p:xfrm>
          <a:off x="838200" y="1825625"/>
          <a:ext cx="10515600" cy="40608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73430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6A131-2CC5-55D2-0A6C-66519EEAD4DE}"/>
              </a:ext>
            </a:extLst>
          </p:cNvPr>
          <p:cNvSpPr>
            <a:spLocks noGrp="1"/>
          </p:cNvSpPr>
          <p:nvPr>
            <p:ph type="title"/>
          </p:nvPr>
        </p:nvSpPr>
        <p:spPr/>
        <p:txBody>
          <a:bodyPr/>
          <a:lstStyle/>
          <a:p>
            <a:r>
              <a:rPr lang="en-GB" dirty="0"/>
              <a:t>Headlines</a:t>
            </a:r>
          </a:p>
        </p:txBody>
      </p:sp>
      <p:sp>
        <p:nvSpPr>
          <p:cNvPr id="3" name="Content Placeholder 2">
            <a:extLst>
              <a:ext uri="{FF2B5EF4-FFF2-40B4-BE49-F238E27FC236}">
                <a16:creationId xmlns:a16="http://schemas.microsoft.com/office/drawing/2014/main" id="{69AE52B8-E1E9-0C7A-F5B2-322B84928D1C}"/>
              </a:ext>
            </a:extLst>
          </p:cNvPr>
          <p:cNvSpPr>
            <a:spLocks noGrp="1"/>
          </p:cNvSpPr>
          <p:nvPr>
            <p:ph idx="1"/>
          </p:nvPr>
        </p:nvSpPr>
        <p:spPr>
          <a:xfrm>
            <a:off x="838200" y="1690688"/>
            <a:ext cx="10515600" cy="4392611"/>
          </a:xfrm>
        </p:spPr>
        <p:txBody>
          <a:bodyPr>
            <a:normAutofit/>
          </a:bodyPr>
          <a:lstStyle/>
          <a:p>
            <a:pPr marL="0" indent="0">
              <a:buNone/>
            </a:pPr>
            <a:r>
              <a:rPr lang="en-GB" b="1" i="1" dirty="0">
                <a:latin typeface="+mn-lt"/>
              </a:rPr>
              <a:t>Ex-Hammersmith and Fulham Council boss awarded £4.6million </a:t>
            </a:r>
          </a:p>
          <a:p>
            <a:pPr marL="0" indent="0">
              <a:buNone/>
            </a:pPr>
            <a:r>
              <a:rPr lang="en-GB" dirty="0"/>
              <a:t>London Evening Standard </a:t>
            </a:r>
          </a:p>
          <a:p>
            <a:pPr marL="0" indent="0">
              <a:buNone/>
            </a:pPr>
            <a:r>
              <a:rPr lang="en-GB" b="1" i="1" dirty="0">
                <a:latin typeface="+mn-lt"/>
              </a:rPr>
              <a:t>Executive called “old fossil” by younger boss wins £3.1m discrimination pay out</a:t>
            </a:r>
          </a:p>
          <a:p>
            <a:pPr marL="0" indent="0">
              <a:buNone/>
            </a:pPr>
            <a:r>
              <a:rPr lang="en-GB" dirty="0"/>
              <a:t>The Telegraph </a:t>
            </a:r>
          </a:p>
          <a:p>
            <a:pPr marL="0" indent="0">
              <a:buNone/>
            </a:pPr>
            <a:r>
              <a:rPr lang="en-GB" sz="2800" b="1" i="1" dirty="0">
                <a:solidFill>
                  <a:srgbClr val="000000"/>
                </a:solidFill>
                <a:latin typeface="+mn-lt"/>
                <a:cs typeface="Roboto Light" panose="02000000000000000000" pitchFamily="2" charset="0"/>
              </a:rPr>
              <a:t>Executive whose job was given to someone else while she was off sick with breast cancer wins £1.2m payout</a:t>
            </a:r>
          </a:p>
          <a:p>
            <a:pPr marL="0" indent="0">
              <a:buNone/>
            </a:pPr>
            <a:r>
              <a:rPr lang="en-GB" sz="2800" b="0" dirty="0">
                <a:solidFill>
                  <a:srgbClr val="000000"/>
                </a:solidFill>
                <a:effectLst/>
                <a:cs typeface="Roboto Light" panose="02000000000000000000" pitchFamily="2" charset="0"/>
              </a:rPr>
              <a:t>Daily Mail</a:t>
            </a:r>
            <a:endParaRPr lang="en-GB" dirty="0"/>
          </a:p>
          <a:p>
            <a:pPr marL="0" indent="0">
              <a:buNone/>
            </a:pPr>
            <a:endParaRPr lang="en-GB" i="1" dirty="0"/>
          </a:p>
          <a:p>
            <a:endParaRPr lang="en-GB" dirty="0"/>
          </a:p>
        </p:txBody>
      </p:sp>
    </p:spTree>
    <p:extLst>
      <p:ext uri="{BB962C8B-B14F-4D97-AF65-F5344CB8AC3E}">
        <p14:creationId xmlns:p14="http://schemas.microsoft.com/office/powerpoint/2010/main" val="3554332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B8676-07FE-6CCC-5E99-A8B5988718AB}"/>
              </a:ext>
            </a:extLst>
          </p:cNvPr>
          <p:cNvSpPr>
            <a:spLocks noGrp="1"/>
          </p:cNvSpPr>
          <p:nvPr>
            <p:ph type="title"/>
          </p:nvPr>
        </p:nvSpPr>
        <p:spPr/>
        <p:txBody>
          <a:bodyPr/>
          <a:lstStyle/>
          <a:p>
            <a:r>
              <a:rPr lang="en-GB" dirty="0"/>
              <a:t>Headlines</a:t>
            </a:r>
          </a:p>
        </p:txBody>
      </p:sp>
      <p:sp>
        <p:nvSpPr>
          <p:cNvPr id="3" name="Content Placeholder 2">
            <a:extLst>
              <a:ext uri="{FF2B5EF4-FFF2-40B4-BE49-F238E27FC236}">
                <a16:creationId xmlns:a16="http://schemas.microsoft.com/office/drawing/2014/main" id="{47900C5A-F88B-0503-83AD-9DCD5140DD94}"/>
              </a:ext>
            </a:extLst>
          </p:cNvPr>
          <p:cNvSpPr>
            <a:spLocks noGrp="1"/>
          </p:cNvSpPr>
          <p:nvPr>
            <p:ph idx="1"/>
          </p:nvPr>
        </p:nvSpPr>
        <p:spPr/>
        <p:txBody>
          <a:bodyPr>
            <a:normAutofit/>
          </a:bodyPr>
          <a:lstStyle/>
          <a:p>
            <a:pPr marL="0" indent="0">
              <a:buNone/>
            </a:pPr>
            <a:r>
              <a:rPr lang="en-GB" b="1" i="1" dirty="0">
                <a:latin typeface="+mn-lt"/>
              </a:rPr>
              <a:t>Senior Executive wins £2.5 million unfair dismissal payout after being sacked when steroids he was taking for illness altered his mood</a:t>
            </a:r>
          </a:p>
          <a:p>
            <a:pPr marL="0" indent="0">
              <a:buNone/>
            </a:pPr>
            <a:r>
              <a:rPr lang="en-GB" dirty="0"/>
              <a:t>Daily Mail Online </a:t>
            </a:r>
          </a:p>
          <a:p>
            <a:pPr marL="0" indent="0">
              <a:buNone/>
            </a:pPr>
            <a:r>
              <a:rPr lang="en-GB" sz="2800" b="1" i="1" dirty="0">
                <a:solidFill>
                  <a:srgbClr val="000000"/>
                </a:solidFill>
                <a:effectLst/>
                <a:latin typeface="+mn-lt"/>
                <a:cs typeface="Roboto Light" panose="02000000000000000000" pitchFamily="2" charset="0"/>
              </a:rPr>
              <a:t>Train companies, including LNER, to pay staff £4.8m after Virgin Trains East Coast email found to breach trade union laws</a:t>
            </a:r>
            <a:endParaRPr lang="en-GB" sz="2800" i="1" dirty="0">
              <a:solidFill>
                <a:srgbClr val="000000"/>
              </a:solidFill>
              <a:latin typeface="+mn-lt"/>
              <a:cs typeface="Roboto Light" panose="02000000000000000000" pitchFamily="2" charset="0"/>
            </a:endParaRPr>
          </a:p>
          <a:p>
            <a:pPr marL="0" indent="0">
              <a:buNone/>
            </a:pPr>
            <a:r>
              <a:rPr lang="en-GB" sz="2400" dirty="0">
                <a:solidFill>
                  <a:srgbClr val="000000"/>
                </a:solidFill>
                <a:cs typeface="Roboto Light" panose="02000000000000000000" pitchFamily="2" charset="0"/>
              </a:rPr>
              <a:t>My London </a:t>
            </a:r>
          </a:p>
          <a:p>
            <a:pPr marL="0" indent="0">
              <a:buNone/>
            </a:pPr>
            <a:r>
              <a:rPr lang="en-GB" b="1" i="1" dirty="0">
                <a:latin typeface="+mn-lt"/>
              </a:rPr>
              <a:t>Redundant Shearings staff win £4m in legal battle</a:t>
            </a:r>
          </a:p>
          <a:p>
            <a:pPr marL="0" indent="0">
              <a:buNone/>
            </a:pPr>
            <a:r>
              <a:rPr lang="en-GB" sz="2400" dirty="0"/>
              <a:t>The Caterer</a:t>
            </a:r>
            <a:endParaRPr lang="en-GB" sz="2400" b="0" dirty="0">
              <a:solidFill>
                <a:srgbClr val="000000"/>
              </a:solidFill>
              <a:effectLst/>
              <a:cs typeface="Roboto Light" panose="02000000000000000000" pitchFamily="2" charset="0"/>
            </a:endParaRPr>
          </a:p>
          <a:p>
            <a:pPr marL="0" indent="0">
              <a:buNone/>
            </a:pPr>
            <a:endParaRPr lang="en-GB" i="1" dirty="0"/>
          </a:p>
        </p:txBody>
      </p:sp>
    </p:spTree>
    <p:extLst>
      <p:ext uri="{BB962C8B-B14F-4D97-AF65-F5344CB8AC3E}">
        <p14:creationId xmlns:p14="http://schemas.microsoft.com/office/powerpoint/2010/main" val="222421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FFC6D-FDD3-C584-68AD-71B9886D0F9C}"/>
              </a:ext>
            </a:extLst>
          </p:cNvPr>
          <p:cNvSpPr>
            <a:spLocks noGrp="1"/>
          </p:cNvSpPr>
          <p:nvPr>
            <p:ph type="title"/>
          </p:nvPr>
        </p:nvSpPr>
        <p:spPr/>
        <p:txBody>
          <a:bodyPr/>
          <a:lstStyle/>
          <a:p>
            <a:r>
              <a:rPr lang="en-GB" dirty="0"/>
              <a:t>The Employment Tribunal statistics</a:t>
            </a:r>
          </a:p>
        </p:txBody>
      </p:sp>
      <p:graphicFrame>
        <p:nvGraphicFramePr>
          <p:cNvPr id="4" name="Content Placeholder 3">
            <a:extLst>
              <a:ext uri="{FF2B5EF4-FFF2-40B4-BE49-F238E27FC236}">
                <a16:creationId xmlns:a16="http://schemas.microsoft.com/office/drawing/2014/main" id="{92A4D94E-9CBD-8D2E-4D0B-F6FC5332629C}"/>
              </a:ext>
            </a:extLst>
          </p:cNvPr>
          <p:cNvGraphicFramePr>
            <a:graphicFrameLocks noGrp="1"/>
          </p:cNvGraphicFramePr>
          <p:nvPr>
            <p:ph idx="1"/>
            <p:extLst>
              <p:ext uri="{D42A27DB-BD31-4B8C-83A1-F6EECF244321}">
                <p14:modId xmlns:p14="http://schemas.microsoft.com/office/powerpoint/2010/main" val="3587268775"/>
              </p:ext>
            </p:extLst>
          </p:nvPr>
        </p:nvGraphicFramePr>
        <p:xfrm>
          <a:off x="1113576" y="1466661"/>
          <a:ext cx="7128636" cy="4312955"/>
        </p:xfrm>
        <a:graphic>
          <a:graphicData uri="http://schemas.openxmlformats.org/drawingml/2006/table">
            <a:tbl>
              <a:tblPr firstRow="1" bandRow="1">
                <a:tableStyleId>{F5AB1C69-6EDB-4FF4-983F-18BD219EF322}</a:tableStyleId>
              </a:tblPr>
              <a:tblGrid>
                <a:gridCol w="2376212">
                  <a:extLst>
                    <a:ext uri="{9D8B030D-6E8A-4147-A177-3AD203B41FA5}">
                      <a16:colId xmlns:a16="http://schemas.microsoft.com/office/drawing/2014/main" val="3739569889"/>
                    </a:ext>
                  </a:extLst>
                </a:gridCol>
                <a:gridCol w="2376212">
                  <a:extLst>
                    <a:ext uri="{9D8B030D-6E8A-4147-A177-3AD203B41FA5}">
                      <a16:colId xmlns:a16="http://schemas.microsoft.com/office/drawing/2014/main" val="1274545969"/>
                    </a:ext>
                  </a:extLst>
                </a:gridCol>
                <a:gridCol w="2376212">
                  <a:extLst>
                    <a:ext uri="{9D8B030D-6E8A-4147-A177-3AD203B41FA5}">
                      <a16:colId xmlns:a16="http://schemas.microsoft.com/office/drawing/2014/main" val="2702441243"/>
                    </a:ext>
                  </a:extLst>
                </a:gridCol>
              </a:tblGrid>
              <a:tr h="353154">
                <a:tc>
                  <a:txBody>
                    <a:bodyPr/>
                    <a:lstStyle/>
                    <a:p>
                      <a:r>
                        <a:rPr lang="en-GB" dirty="0"/>
                        <a:t>TYPE</a:t>
                      </a:r>
                    </a:p>
                  </a:txBody>
                  <a:tcPr/>
                </a:tc>
                <a:tc>
                  <a:txBody>
                    <a:bodyPr/>
                    <a:lstStyle/>
                    <a:p>
                      <a:r>
                        <a:rPr lang="en-GB" dirty="0"/>
                        <a:t>HIGHEST AWARD</a:t>
                      </a:r>
                    </a:p>
                  </a:txBody>
                  <a:tcPr/>
                </a:tc>
                <a:tc>
                  <a:txBody>
                    <a:bodyPr/>
                    <a:lstStyle/>
                    <a:p>
                      <a:r>
                        <a:rPr lang="en-GB" dirty="0"/>
                        <a:t>MEDIAN AWARD</a:t>
                      </a:r>
                    </a:p>
                  </a:txBody>
                  <a:tcPr/>
                </a:tc>
                <a:extLst>
                  <a:ext uri="{0D108BD9-81ED-4DB2-BD59-A6C34878D82A}">
                    <a16:rowId xmlns:a16="http://schemas.microsoft.com/office/drawing/2014/main" val="2050555134"/>
                  </a:ext>
                </a:extLst>
              </a:tr>
              <a:tr h="515119">
                <a:tc>
                  <a:txBody>
                    <a:bodyPr/>
                    <a:lstStyle/>
                    <a:p>
                      <a:r>
                        <a:rPr lang="en-GB" dirty="0"/>
                        <a:t>Unfair dismissal</a:t>
                      </a:r>
                    </a:p>
                  </a:txBody>
                  <a:tcPr/>
                </a:tc>
                <a:tc>
                  <a:txBody>
                    <a:bodyPr/>
                    <a:lstStyle/>
                    <a:p>
                      <a:r>
                        <a:rPr lang="en-GB" dirty="0"/>
                        <a:t>£179,124</a:t>
                      </a:r>
                    </a:p>
                  </a:txBody>
                  <a:tcPr/>
                </a:tc>
                <a:tc>
                  <a:txBody>
                    <a:bodyPr/>
                    <a:lstStyle/>
                    <a:p>
                      <a:r>
                        <a:rPr lang="en-GB" dirty="0"/>
                        <a:t>£6,746</a:t>
                      </a:r>
                    </a:p>
                  </a:txBody>
                  <a:tcPr/>
                </a:tc>
                <a:extLst>
                  <a:ext uri="{0D108BD9-81ED-4DB2-BD59-A6C34878D82A}">
                    <a16:rowId xmlns:a16="http://schemas.microsoft.com/office/drawing/2014/main" val="2364427658"/>
                  </a:ext>
                </a:extLst>
              </a:tr>
              <a:tr h="515119">
                <a:tc>
                  <a:txBody>
                    <a:bodyPr/>
                    <a:lstStyle/>
                    <a:p>
                      <a:r>
                        <a:rPr lang="en-GB" dirty="0"/>
                        <a:t>Race discrimination </a:t>
                      </a:r>
                    </a:p>
                  </a:txBody>
                  <a:tcPr/>
                </a:tc>
                <a:tc>
                  <a:txBody>
                    <a:bodyPr/>
                    <a:lstStyle/>
                    <a:p>
                      <a:r>
                        <a:rPr lang="en-GB" dirty="0"/>
                        <a:t>£431,768</a:t>
                      </a:r>
                    </a:p>
                  </a:txBody>
                  <a:tcPr/>
                </a:tc>
                <a:tc>
                  <a:txBody>
                    <a:bodyPr/>
                    <a:lstStyle/>
                    <a:p>
                      <a:r>
                        <a:rPr lang="en-GB" dirty="0"/>
                        <a:t>£10,253</a:t>
                      </a:r>
                    </a:p>
                  </a:txBody>
                  <a:tcPr/>
                </a:tc>
                <a:extLst>
                  <a:ext uri="{0D108BD9-81ED-4DB2-BD59-A6C34878D82A}">
                    <a16:rowId xmlns:a16="http://schemas.microsoft.com/office/drawing/2014/main" val="3285209190"/>
                  </a:ext>
                </a:extLst>
              </a:tr>
              <a:tr h="515119">
                <a:tc>
                  <a:txBody>
                    <a:bodyPr/>
                    <a:lstStyle/>
                    <a:p>
                      <a:r>
                        <a:rPr lang="en-GB" dirty="0"/>
                        <a:t>Sex discrimination</a:t>
                      </a:r>
                    </a:p>
                  </a:txBody>
                  <a:tcPr/>
                </a:tc>
                <a:tc>
                  <a:txBody>
                    <a:bodyPr/>
                    <a:lstStyle/>
                    <a:p>
                      <a:r>
                        <a:rPr lang="en-GB" dirty="0"/>
                        <a:t>£995,128</a:t>
                      </a:r>
                    </a:p>
                  </a:txBody>
                  <a:tcPr/>
                </a:tc>
                <a:tc>
                  <a:txBody>
                    <a:bodyPr/>
                    <a:lstStyle/>
                    <a:p>
                      <a:r>
                        <a:rPr lang="en-GB" dirty="0"/>
                        <a:t>£16,161</a:t>
                      </a:r>
                    </a:p>
                  </a:txBody>
                  <a:tcPr/>
                </a:tc>
                <a:extLst>
                  <a:ext uri="{0D108BD9-81ED-4DB2-BD59-A6C34878D82A}">
                    <a16:rowId xmlns:a16="http://schemas.microsoft.com/office/drawing/2014/main" val="3182541826"/>
                  </a:ext>
                </a:extLst>
              </a:tr>
              <a:tr h="618019">
                <a:tc>
                  <a:txBody>
                    <a:bodyPr/>
                    <a:lstStyle/>
                    <a:p>
                      <a:r>
                        <a:rPr lang="en-GB" dirty="0"/>
                        <a:t>Disability discrimination</a:t>
                      </a:r>
                    </a:p>
                  </a:txBody>
                  <a:tcPr/>
                </a:tc>
                <a:tc>
                  <a:txBody>
                    <a:bodyPr/>
                    <a:lstStyle/>
                    <a:p>
                      <a:r>
                        <a:rPr lang="en-GB" dirty="0"/>
                        <a:t>£964,465</a:t>
                      </a:r>
                    </a:p>
                  </a:txBody>
                  <a:tcPr/>
                </a:tc>
                <a:tc>
                  <a:txBody>
                    <a:bodyPr/>
                    <a:lstStyle/>
                    <a:p>
                      <a:r>
                        <a:rPr lang="en-GB" dirty="0"/>
                        <a:t>£17,218</a:t>
                      </a:r>
                    </a:p>
                  </a:txBody>
                  <a:tcPr/>
                </a:tc>
                <a:extLst>
                  <a:ext uri="{0D108BD9-81ED-4DB2-BD59-A6C34878D82A}">
                    <a16:rowId xmlns:a16="http://schemas.microsoft.com/office/drawing/2014/main" val="3522503691"/>
                  </a:ext>
                </a:extLst>
              </a:tr>
              <a:tr h="515119">
                <a:tc>
                  <a:txBody>
                    <a:bodyPr/>
                    <a:lstStyle/>
                    <a:p>
                      <a:r>
                        <a:rPr lang="en-GB" dirty="0"/>
                        <a:t>Religion</a:t>
                      </a:r>
                    </a:p>
                  </a:txBody>
                  <a:tcPr/>
                </a:tc>
                <a:tc>
                  <a:txBody>
                    <a:bodyPr/>
                    <a:lstStyle/>
                    <a:p>
                      <a:r>
                        <a:rPr lang="en-GB" dirty="0"/>
                        <a:t>£20,000</a:t>
                      </a:r>
                    </a:p>
                  </a:txBody>
                  <a:tcPr/>
                </a:tc>
                <a:tc>
                  <a:txBody>
                    <a:bodyPr/>
                    <a:lstStyle/>
                    <a:p>
                      <a:r>
                        <a:rPr lang="en-GB" dirty="0"/>
                        <a:t>£8,500</a:t>
                      </a:r>
                    </a:p>
                  </a:txBody>
                  <a:tcPr/>
                </a:tc>
                <a:extLst>
                  <a:ext uri="{0D108BD9-81ED-4DB2-BD59-A6C34878D82A}">
                    <a16:rowId xmlns:a16="http://schemas.microsoft.com/office/drawing/2014/main" val="912002190"/>
                  </a:ext>
                </a:extLst>
              </a:tr>
              <a:tr h="515119">
                <a:tc>
                  <a:txBody>
                    <a:bodyPr/>
                    <a:lstStyle/>
                    <a:p>
                      <a:r>
                        <a:rPr lang="en-GB" dirty="0"/>
                        <a:t>Sexual Orientation</a:t>
                      </a:r>
                    </a:p>
                  </a:txBody>
                  <a:tcPr/>
                </a:tc>
                <a:tc>
                  <a:txBody>
                    <a:bodyPr/>
                    <a:lstStyle/>
                    <a:p>
                      <a:r>
                        <a:rPr lang="en-GB" dirty="0"/>
                        <a:t>£47,297</a:t>
                      </a:r>
                    </a:p>
                  </a:txBody>
                  <a:tcPr/>
                </a:tc>
                <a:tc>
                  <a:txBody>
                    <a:bodyPr/>
                    <a:lstStyle/>
                    <a:p>
                      <a:r>
                        <a:rPr lang="en-GB" dirty="0"/>
                        <a:t>£26,693</a:t>
                      </a:r>
                    </a:p>
                  </a:txBody>
                  <a:tcPr/>
                </a:tc>
                <a:extLst>
                  <a:ext uri="{0D108BD9-81ED-4DB2-BD59-A6C34878D82A}">
                    <a16:rowId xmlns:a16="http://schemas.microsoft.com/office/drawing/2014/main" val="1169847291"/>
                  </a:ext>
                </a:extLst>
              </a:tr>
              <a:tr h="353154">
                <a:tc>
                  <a:txBody>
                    <a:bodyPr/>
                    <a:lstStyle/>
                    <a:p>
                      <a:r>
                        <a:rPr lang="en-GB" dirty="0"/>
                        <a:t>Age</a:t>
                      </a:r>
                    </a:p>
                  </a:txBody>
                  <a:tcPr/>
                </a:tc>
                <a:tc>
                  <a:txBody>
                    <a:bodyPr/>
                    <a:lstStyle/>
                    <a:p>
                      <a:r>
                        <a:rPr lang="en-GB" dirty="0"/>
                        <a:t>£261,949</a:t>
                      </a:r>
                    </a:p>
                  </a:txBody>
                  <a:tcPr/>
                </a:tc>
                <a:tc>
                  <a:txBody>
                    <a:bodyPr/>
                    <a:lstStyle/>
                    <a:p>
                      <a:r>
                        <a:rPr lang="en-GB" dirty="0"/>
                        <a:t>£86,349</a:t>
                      </a:r>
                    </a:p>
                  </a:txBody>
                  <a:tcPr/>
                </a:tc>
                <a:extLst>
                  <a:ext uri="{0D108BD9-81ED-4DB2-BD59-A6C34878D82A}">
                    <a16:rowId xmlns:a16="http://schemas.microsoft.com/office/drawing/2014/main" val="2370525930"/>
                  </a:ext>
                </a:extLst>
              </a:tr>
              <a:tr h="353154">
                <a:tc gridSpan="3">
                  <a:txBody>
                    <a:bodyPr/>
                    <a:lstStyle/>
                    <a:p>
                      <a:r>
                        <a:rPr lang="en-GB" i="1" dirty="0"/>
                        <a:t>Source: Employment Tribunal statistics April 2023 to March 2024</a:t>
                      </a:r>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3166861844"/>
                  </a:ext>
                </a:extLst>
              </a:tr>
            </a:tbl>
          </a:graphicData>
        </a:graphic>
      </p:graphicFrame>
    </p:spTree>
    <p:extLst>
      <p:ext uri="{BB962C8B-B14F-4D97-AF65-F5344CB8AC3E}">
        <p14:creationId xmlns:p14="http://schemas.microsoft.com/office/powerpoint/2010/main" val="3147007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C6F85-EC2D-F359-6FA3-08AEAE642B4F}"/>
              </a:ext>
            </a:extLst>
          </p:cNvPr>
          <p:cNvSpPr>
            <a:spLocks noGrp="1"/>
          </p:cNvSpPr>
          <p:nvPr>
            <p:ph type="title"/>
          </p:nvPr>
        </p:nvSpPr>
        <p:spPr/>
        <p:txBody>
          <a:bodyPr/>
          <a:lstStyle/>
          <a:p>
            <a:r>
              <a:rPr lang="en-GB" dirty="0"/>
              <a:t>But far from the whole story…</a:t>
            </a:r>
          </a:p>
        </p:txBody>
      </p:sp>
      <p:sp>
        <p:nvSpPr>
          <p:cNvPr id="3" name="Content Placeholder 2">
            <a:extLst>
              <a:ext uri="{FF2B5EF4-FFF2-40B4-BE49-F238E27FC236}">
                <a16:creationId xmlns:a16="http://schemas.microsoft.com/office/drawing/2014/main" id="{3D080A9D-B5ED-94C7-B99E-CA9C960E70F2}"/>
              </a:ext>
            </a:extLst>
          </p:cNvPr>
          <p:cNvSpPr>
            <a:spLocks noGrp="1"/>
          </p:cNvSpPr>
          <p:nvPr>
            <p:ph idx="1"/>
          </p:nvPr>
        </p:nvSpPr>
        <p:spPr>
          <a:xfrm>
            <a:off x="838200" y="1690689"/>
            <a:ext cx="10515600" cy="4195762"/>
          </a:xfrm>
        </p:spPr>
        <p:txBody>
          <a:bodyPr>
            <a:normAutofit/>
          </a:bodyPr>
          <a:lstStyle/>
          <a:p>
            <a:endParaRPr lang="en-GB" dirty="0"/>
          </a:p>
          <a:p>
            <a:r>
              <a:rPr lang="en-GB" dirty="0"/>
              <a:t>Statistics do not include claims that are settled before ET hearings (either before or after a claim is raised)</a:t>
            </a:r>
          </a:p>
          <a:p>
            <a:r>
              <a:rPr lang="en-GB" dirty="0"/>
              <a:t>The vast majority of employment claims/potential claims are settled</a:t>
            </a:r>
          </a:p>
          <a:p>
            <a:r>
              <a:rPr lang="en-GB" dirty="0"/>
              <a:t>Employment lawyers very regularly deal with matters involving six figure settlements</a:t>
            </a:r>
          </a:p>
        </p:txBody>
      </p:sp>
    </p:spTree>
    <p:extLst>
      <p:ext uri="{BB962C8B-B14F-4D97-AF65-F5344CB8AC3E}">
        <p14:creationId xmlns:p14="http://schemas.microsoft.com/office/powerpoint/2010/main" val="3886869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C6F85-EC2D-F359-6FA3-08AEAE642B4F}"/>
              </a:ext>
            </a:extLst>
          </p:cNvPr>
          <p:cNvSpPr>
            <a:spLocks noGrp="1"/>
          </p:cNvSpPr>
          <p:nvPr>
            <p:ph type="title"/>
          </p:nvPr>
        </p:nvSpPr>
        <p:spPr/>
        <p:txBody>
          <a:bodyPr/>
          <a:lstStyle/>
          <a:p>
            <a:r>
              <a:rPr lang="en-GB" dirty="0"/>
              <a:t>The ET calculation rules</a:t>
            </a:r>
          </a:p>
        </p:txBody>
      </p:sp>
      <p:sp>
        <p:nvSpPr>
          <p:cNvPr id="3" name="Content Placeholder 2">
            <a:extLst>
              <a:ext uri="{FF2B5EF4-FFF2-40B4-BE49-F238E27FC236}">
                <a16:creationId xmlns:a16="http://schemas.microsoft.com/office/drawing/2014/main" id="{3D080A9D-B5ED-94C7-B99E-CA9C960E70F2}"/>
              </a:ext>
            </a:extLst>
          </p:cNvPr>
          <p:cNvSpPr>
            <a:spLocks noGrp="1"/>
          </p:cNvSpPr>
          <p:nvPr>
            <p:ph idx="1"/>
          </p:nvPr>
        </p:nvSpPr>
        <p:spPr>
          <a:xfrm>
            <a:off x="1409700" y="1690688"/>
            <a:ext cx="10515600" cy="4533512"/>
          </a:xfrm>
        </p:spPr>
        <p:txBody>
          <a:bodyPr>
            <a:noAutofit/>
          </a:bodyPr>
          <a:lstStyle/>
          <a:p>
            <a:pPr marL="0" indent="0">
              <a:buNone/>
            </a:pPr>
            <a:endParaRPr lang="en-GB" sz="1800" dirty="0"/>
          </a:p>
          <a:p>
            <a:r>
              <a:rPr lang="en-GB" sz="2400" dirty="0"/>
              <a:t>Method of calculation of awards</a:t>
            </a:r>
          </a:p>
          <a:p>
            <a:pPr lvl="1"/>
            <a:r>
              <a:rPr lang="en-GB" dirty="0"/>
              <a:t>Based on actual financial loss in most cases</a:t>
            </a:r>
          </a:p>
          <a:p>
            <a:pPr lvl="1"/>
            <a:r>
              <a:rPr lang="en-GB" dirty="0"/>
              <a:t>Losses to date of tribunal plus future losses </a:t>
            </a:r>
          </a:p>
          <a:p>
            <a:pPr lvl="1"/>
            <a:r>
              <a:rPr lang="en-GB" dirty="0"/>
              <a:t>Injury to feelings award in discrimination cases</a:t>
            </a:r>
          </a:p>
          <a:p>
            <a:r>
              <a:rPr lang="en-GB" sz="2400" dirty="0"/>
              <a:t>Most unfair dismissal claims capped at the lower of 12 months’ pay or £118,223</a:t>
            </a:r>
          </a:p>
          <a:p>
            <a:r>
              <a:rPr lang="en-GB" sz="2400" dirty="0"/>
              <a:t>Discrimination claims are uncapped but method of calculation largely the same as for unfair dismissal save for additional injury to feelings award</a:t>
            </a:r>
          </a:p>
          <a:p>
            <a:r>
              <a:rPr lang="en-GB" sz="2400" dirty="0"/>
              <a:t>Duty on dismissed employees to mitigate loss</a:t>
            </a:r>
          </a:p>
          <a:p>
            <a:r>
              <a:rPr lang="en-GB" sz="2400" dirty="0"/>
              <a:t>The method of calculation means (1) higher earners and/or (2) difficulty finding a new job create higher awards</a:t>
            </a:r>
          </a:p>
        </p:txBody>
      </p:sp>
    </p:spTree>
    <p:extLst>
      <p:ext uri="{BB962C8B-B14F-4D97-AF65-F5344CB8AC3E}">
        <p14:creationId xmlns:p14="http://schemas.microsoft.com/office/powerpoint/2010/main" val="3124937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C6F85-EC2D-F359-6FA3-08AEAE642B4F}"/>
              </a:ext>
            </a:extLst>
          </p:cNvPr>
          <p:cNvSpPr>
            <a:spLocks noGrp="1"/>
          </p:cNvSpPr>
          <p:nvPr>
            <p:ph type="title"/>
          </p:nvPr>
        </p:nvSpPr>
        <p:spPr/>
        <p:txBody>
          <a:bodyPr/>
          <a:lstStyle/>
          <a:p>
            <a:r>
              <a:rPr lang="en-GB" dirty="0"/>
              <a:t>The cost dynamic</a:t>
            </a:r>
          </a:p>
        </p:txBody>
      </p:sp>
      <p:sp>
        <p:nvSpPr>
          <p:cNvPr id="3" name="Content Placeholder 2">
            <a:extLst>
              <a:ext uri="{FF2B5EF4-FFF2-40B4-BE49-F238E27FC236}">
                <a16:creationId xmlns:a16="http://schemas.microsoft.com/office/drawing/2014/main" id="{3D080A9D-B5ED-94C7-B99E-CA9C960E70F2}"/>
              </a:ext>
            </a:extLst>
          </p:cNvPr>
          <p:cNvSpPr>
            <a:spLocks noGrp="1"/>
          </p:cNvSpPr>
          <p:nvPr>
            <p:ph idx="1"/>
          </p:nvPr>
        </p:nvSpPr>
        <p:spPr>
          <a:xfrm>
            <a:off x="838200" y="1690689"/>
            <a:ext cx="10515600" cy="4195762"/>
          </a:xfrm>
        </p:spPr>
        <p:txBody>
          <a:bodyPr>
            <a:normAutofit/>
          </a:bodyPr>
          <a:lstStyle/>
          <a:p>
            <a:r>
              <a:rPr lang="en-GB" dirty="0"/>
              <a:t>Very unlikely that Employment Tribunal will make an award of legal costs in favour of successful party</a:t>
            </a:r>
          </a:p>
          <a:p>
            <a:r>
              <a:rPr lang="en-GB" dirty="0"/>
              <a:t>Claimant will need to factor in legal costs BUT:-</a:t>
            </a:r>
          </a:p>
          <a:p>
            <a:pPr marL="0" indent="0">
              <a:buNone/>
            </a:pPr>
            <a:endParaRPr lang="en-GB" dirty="0"/>
          </a:p>
          <a:p>
            <a:pPr lvl="1"/>
            <a:r>
              <a:rPr lang="en-GB" dirty="0"/>
              <a:t>may be prepared to pay</a:t>
            </a:r>
          </a:p>
          <a:p>
            <a:pPr lvl="1"/>
            <a:r>
              <a:rPr lang="en-GB" dirty="0"/>
              <a:t>may choose to represent themselves</a:t>
            </a:r>
          </a:p>
          <a:p>
            <a:pPr lvl="1"/>
            <a:r>
              <a:rPr lang="en-GB" dirty="0"/>
              <a:t>may have free union representation</a:t>
            </a:r>
          </a:p>
          <a:p>
            <a:pPr lvl="1"/>
            <a:r>
              <a:rPr lang="en-GB" dirty="0"/>
              <a:t>may have legal expenses insurance</a:t>
            </a:r>
          </a:p>
          <a:p>
            <a:pPr lvl="1"/>
            <a:r>
              <a:rPr lang="en-GB" dirty="0"/>
              <a:t>may have a no win, no fee arrangement</a:t>
            </a:r>
          </a:p>
        </p:txBody>
      </p:sp>
    </p:spTree>
    <p:extLst>
      <p:ext uri="{BB962C8B-B14F-4D97-AF65-F5344CB8AC3E}">
        <p14:creationId xmlns:p14="http://schemas.microsoft.com/office/powerpoint/2010/main" val="616326596"/>
      </p:ext>
    </p:extLst>
  </p:cSld>
  <p:clrMapOvr>
    <a:masterClrMapping/>
  </p:clrMapOvr>
</p:sld>
</file>

<file path=ppt/theme/theme1.xml><?xml version="1.0" encoding="utf-8"?>
<a:theme xmlns:a="http://schemas.openxmlformats.org/drawingml/2006/main" name="Office Theme">
  <a:themeElements>
    <a:clrScheme name="MFMac">
      <a:dk1>
        <a:srgbClr val="000000"/>
      </a:dk1>
      <a:lt1>
        <a:srgbClr val="FFFFFF"/>
      </a:lt1>
      <a:dk2>
        <a:srgbClr val="757070"/>
      </a:dk2>
      <a:lt2>
        <a:srgbClr val="E7E6E6"/>
      </a:lt2>
      <a:accent1>
        <a:srgbClr val="1B0E60"/>
      </a:accent1>
      <a:accent2>
        <a:srgbClr val="7C0F6C"/>
      </a:accent2>
      <a:accent3>
        <a:srgbClr val="CC0C7B"/>
      </a:accent3>
      <a:accent4>
        <a:srgbClr val="FFFFFF"/>
      </a:accent4>
      <a:accent5>
        <a:srgbClr val="0EDFD9"/>
      </a:accent5>
      <a:accent6>
        <a:srgbClr val="3A3838"/>
      </a:accent6>
      <a:hlink>
        <a:srgbClr val="1B0E60"/>
      </a:hlink>
      <a:folHlink>
        <a:srgbClr val="7C0F6C"/>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ank.potx" id="{D3DA5FFB-76A6-4F70-B7CD-963746D78C30}" vid="{A0421799-A4A3-4CF9-BFEF-D9758776435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p r o p e r t i e s   x m l n s = " h t t p : / / w w w . i m a n a g e . c o m / w o r k / x m l s c h e m a " >  
     < d o c u m e n t i d > L E G A L ! 1 0 2 6 8 0 1 7 8 . 2 < / d o c u m e n t i d >  
     < s e n d e r i d > C M M 1 < / s e n d e r i d >  
     < s e n d e r e m a i l > C A R R I E . M I T C H E L L @ M F M A C . C O M < / s e n d e r e m a i l >  
     < l a s t m o d i f i e d > 2 0 2 5 - 0 5 - 2 9 T 1 9 : 2 2 : 1 2 . 0 0 0 0 0 0 0 + 0 1 : 0 0 < / l a s t m o d i f i e d >  
     < d a t a b a s e > L E G A L < / d a t a b a s e >  
 < / p r o p e r t i e s > 
</file>

<file path=customXml/itemProps1.xml><?xml version="1.0" encoding="utf-8"?>
<ds:datastoreItem xmlns:ds="http://schemas.openxmlformats.org/officeDocument/2006/customXml" ds:itemID="{C2F140AB-7D55-4B9D-AF06-DF4FE11E28C6}">
  <ds:schemaRefs>
    <ds:schemaRef ds:uri="http://www.imanage.com/work/xmlschema"/>
  </ds:schemaRefs>
</ds:datastoreItem>
</file>

<file path=docProps/app.xml><?xml version="1.0" encoding="utf-8"?>
<Properties xmlns="http://schemas.openxmlformats.org/officeDocument/2006/extended-properties" xmlns:vt="http://schemas.openxmlformats.org/officeDocument/2006/docPropsVTypes">
  <Template>blank</Template>
  <TotalTime>1797</TotalTime>
  <Words>6700</Words>
  <Application>Microsoft Office PowerPoint</Application>
  <PresentationFormat>Widescreen</PresentationFormat>
  <Paragraphs>479</Paragraphs>
  <Slides>23</Slides>
  <Notes>23</Notes>
  <HiddenSlides>0</HiddenSlides>
  <MMClips>0</MMClips>
  <ScaleCrop>false</ScaleCrop>
  <HeadingPairs>
    <vt:vector size="6" baseType="variant">
      <vt:variant>
        <vt:lpstr>Fonts Used</vt:lpstr>
      </vt:variant>
      <vt:variant>
        <vt:i4>16</vt:i4>
      </vt:variant>
      <vt:variant>
        <vt:lpstr>Theme</vt:lpstr>
      </vt:variant>
      <vt:variant>
        <vt:i4>1</vt:i4>
      </vt:variant>
      <vt:variant>
        <vt:lpstr>Slide Titles</vt:lpstr>
      </vt:variant>
      <vt:variant>
        <vt:i4>23</vt:i4>
      </vt:variant>
    </vt:vector>
  </HeadingPairs>
  <TitlesOfParts>
    <vt:vector size="40" baseType="lpstr">
      <vt:lpstr>agenda</vt:lpstr>
      <vt:lpstr>Aptos</vt:lpstr>
      <vt:lpstr>Arial</vt:lpstr>
      <vt:lpstr>Calibri</vt:lpstr>
      <vt:lpstr>circe</vt:lpstr>
      <vt:lpstr>Courier New</vt:lpstr>
      <vt:lpstr>Didot</vt:lpstr>
      <vt:lpstr>garamond-premier-pro</vt:lpstr>
      <vt:lpstr>gill-sans-nova</vt:lpstr>
      <vt:lpstr>Google Sans</vt:lpstr>
      <vt:lpstr>Helvetica</vt:lpstr>
      <vt:lpstr>Oxygen</vt:lpstr>
      <vt:lpstr>Roboto</vt:lpstr>
      <vt:lpstr>Roboto Light</vt:lpstr>
      <vt:lpstr>Source Sans Pro</vt:lpstr>
      <vt:lpstr>Symbol</vt:lpstr>
      <vt:lpstr>Office Theme</vt:lpstr>
      <vt:lpstr>Managing risk when dealing with people issues</vt:lpstr>
      <vt:lpstr>What we will cover</vt:lpstr>
      <vt:lpstr>What are the risks?</vt:lpstr>
      <vt:lpstr>Headlines</vt:lpstr>
      <vt:lpstr>Headlines</vt:lpstr>
      <vt:lpstr>The Employment Tribunal statistics</vt:lpstr>
      <vt:lpstr>But far from the whole story…</vt:lpstr>
      <vt:lpstr>The ET calculation rules</vt:lpstr>
      <vt:lpstr>The cost dynamic</vt:lpstr>
      <vt:lpstr>Risk hot spots</vt:lpstr>
      <vt:lpstr>Risk hot spots</vt:lpstr>
      <vt:lpstr>Risk hot spots – watch out for…</vt:lpstr>
      <vt:lpstr>Case study 1</vt:lpstr>
      <vt:lpstr>Case study 1</vt:lpstr>
      <vt:lpstr>Case study 2</vt:lpstr>
      <vt:lpstr>Case study 2 </vt:lpstr>
      <vt:lpstr>Case study 3</vt:lpstr>
      <vt:lpstr>Case study 3</vt:lpstr>
      <vt:lpstr>Risk assess</vt:lpstr>
      <vt:lpstr>Risk assess</vt:lpstr>
      <vt:lpstr>General risk management</vt:lpstr>
      <vt:lpstr>General risk management</vt:lpstr>
      <vt:lpstr>Managing risk when dealing with people issues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Carrie Mitchell</dc:creator>
  <cp:lastModifiedBy>Innes Clark</cp:lastModifiedBy>
  <cp:revision>22</cp:revision>
  <cp:lastPrinted>2025-06-05T07:15:39Z</cp:lastPrinted>
  <dcterms:created xsi:type="dcterms:W3CDTF">2025-05-14T12:14:04Z</dcterms:created>
  <dcterms:modified xsi:type="dcterms:W3CDTF">2025-06-05T13:04:52Z</dcterms:modified>
</cp:coreProperties>
</file>