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0"/>
  </p:notesMasterIdLst>
  <p:sldIdLst>
    <p:sldId id="257" r:id="rId6"/>
    <p:sldId id="260" r:id="rId7"/>
    <p:sldId id="301" r:id="rId8"/>
    <p:sldId id="302" r:id="rId9"/>
    <p:sldId id="259" r:id="rId10"/>
    <p:sldId id="294" r:id="rId11"/>
    <p:sldId id="296" r:id="rId12"/>
    <p:sldId id="283" r:id="rId13"/>
    <p:sldId id="297" r:id="rId14"/>
    <p:sldId id="284" r:id="rId15"/>
    <p:sldId id="298" r:id="rId16"/>
    <p:sldId id="287" r:id="rId17"/>
    <p:sldId id="295" r:id="rId18"/>
    <p:sldId id="305" r:id="rId19"/>
    <p:sldId id="285" r:id="rId20"/>
    <p:sldId id="299" r:id="rId21"/>
    <p:sldId id="286" r:id="rId22"/>
    <p:sldId id="303" r:id="rId23"/>
    <p:sldId id="290" r:id="rId24"/>
    <p:sldId id="293" r:id="rId25"/>
    <p:sldId id="292" r:id="rId26"/>
    <p:sldId id="306" r:id="rId27"/>
    <p:sldId id="282" r:id="rId28"/>
    <p:sldId id="30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C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D4083E-7418-4A56-8B13-5464A123CCD5}" v="33" dt="2026-03-05T08:34:28.7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55028" autoAdjust="0"/>
  </p:normalViewPr>
  <p:slideViewPr>
    <p:cSldViewPr snapToGrid="0">
      <p:cViewPr varScale="1">
        <p:scale>
          <a:sx n="38" d="100"/>
          <a:sy n="38" d="100"/>
        </p:scale>
        <p:origin x="1968"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64E930-1067-4C8A-AE50-2F63B952F223}" type="datetimeFigureOut">
              <a:rPr lang="en-GB" smtClean="0"/>
              <a:t>13/03/2026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0D9CB6-65F4-42A5-BF24-863BA87B0DDD}" type="slidenum">
              <a:rPr lang="en-GB" smtClean="0"/>
              <a:t>‹#›</a:t>
            </a:fld>
            <a:endParaRPr lang="en-GB" dirty="0"/>
          </a:p>
        </p:txBody>
      </p:sp>
    </p:spTree>
    <p:extLst>
      <p:ext uri="{BB962C8B-B14F-4D97-AF65-F5344CB8AC3E}">
        <p14:creationId xmlns:p14="http://schemas.microsoft.com/office/powerpoint/2010/main" val="1739869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0D9CB6-65F4-42A5-BF24-863BA87B0DDD}" type="slidenum">
              <a:rPr lang="en-GB" smtClean="0"/>
              <a:t>1</a:t>
            </a:fld>
            <a:endParaRPr lang="en-GB" dirty="0"/>
          </a:p>
        </p:txBody>
      </p:sp>
    </p:spTree>
    <p:extLst>
      <p:ext uri="{BB962C8B-B14F-4D97-AF65-F5344CB8AC3E}">
        <p14:creationId xmlns:p14="http://schemas.microsoft.com/office/powerpoint/2010/main" val="2252471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0D9CB6-65F4-42A5-BF24-863BA87B0DDD}" type="slidenum">
              <a:rPr lang="en-GB" smtClean="0"/>
              <a:t>2</a:t>
            </a:fld>
            <a:endParaRPr lang="en-GB" dirty="0"/>
          </a:p>
        </p:txBody>
      </p:sp>
    </p:spTree>
    <p:extLst>
      <p:ext uri="{BB962C8B-B14F-4D97-AF65-F5344CB8AC3E}">
        <p14:creationId xmlns:p14="http://schemas.microsoft.com/office/powerpoint/2010/main" val="4040772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80C5F-2A51-EC1D-D37A-C6FBF1F48A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C5C55E-4B2B-4DF7-5A92-CA1414D30E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653D50-0FE8-644E-78DB-D2C994B80B8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5FE97D8-F376-FF4B-5679-6B07729BD18A}"/>
              </a:ext>
            </a:extLst>
          </p:cNvPr>
          <p:cNvSpPr>
            <a:spLocks noGrp="1"/>
          </p:cNvSpPr>
          <p:nvPr>
            <p:ph type="sldNum" sz="quarter" idx="5"/>
          </p:nvPr>
        </p:nvSpPr>
        <p:spPr/>
        <p:txBody>
          <a:bodyPr/>
          <a:lstStyle/>
          <a:p>
            <a:fld id="{100D9CB6-65F4-42A5-BF24-863BA87B0DDD}" type="slidenum">
              <a:rPr lang="en-GB" smtClean="0"/>
              <a:t>3</a:t>
            </a:fld>
            <a:endParaRPr lang="en-GB" dirty="0"/>
          </a:p>
        </p:txBody>
      </p:sp>
    </p:spTree>
    <p:extLst>
      <p:ext uri="{BB962C8B-B14F-4D97-AF65-F5344CB8AC3E}">
        <p14:creationId xmlns:p14="http://schemas.microsoft.com/office/powerpoint/2010/main" val="4262771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8FE1F-9519-CB80-4243-6E5D0433CC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372605-C923-7BCA-646F-463D3FAD63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B128FF-7262-EE31-B3A1-DECC9A78B068}"/>
              </a:ext>
            </a:extLst>
          </p:cNvPr>
          <p:cNvSpPr>
            <a:spLocks noGrp="1"/>
          </p:cNvSpPr>
          <p:nvPr>
            <p:ph type="body" idx="1"/>
          </p:nvPr>
        </p:nvSpPr>
        <p:spPr/>
        <p:txBody>
          <a:bodyPr/>
          <a:lstStyle/>
          <a:p>
            <a:endParaRPr lang="en-GB" b="1" dirty="0"/>
          </a:p>
          <a:p>
            <a:endParaRPr lang="en-GB" dirty="0"/>
          </a:p>
        </p:txBody>
      </p:sp>
      <p:sp>
        <p:nvSpPr>
          <p:cNvPr id="4" name="Slide Number Placeholder 3">
            <a:extLst>
              <a:ext uri="{FF2B5EF4-FFF2-40B4-BE49-F238E27FC236}">
                <a16:creationId xmlns:a16="http://schemas.microsoft.com/office/drawing/2014/main" id="{5CDC491F-ACB8-3AB1-13CC-5B2C6551BC60}"/>
              </a:ext>
            </a:extLst>
          </p:cNvPr>
          <p:cNvSpPr>
            <a:spLocks noGrp="1"/>
          </p:cNvSpPr>
          <p:nvPr>
            <p:ph type="sldNum" sz="quarter" idx="5"/>
          </p:nvPr>
        </p:nvSpPr>
        <p:spPr/>
        <p:txBody>
          <a:bodyPr/>
          <a:lstStyle/>
          <a:p>
            <a:fld id="{100D9CB6-65F4-42A5-BF24-863BA87B0DDD}" type="slidenum">
              <a:rPr lang="en-GB" smtClean="0"/>
              <a:t>4</a:t>
            </a:fld>
            <a:endParaRPr lang="en-GB" dirty="0"/>
          </a:p>
        </p:txBody>
      </p:sp>
    </p:spTree>
    <p:extLst>
      <p:ext uri="{BB962C8B-B14F-4D97-AF65-F5344CB8AC3E}">
        <p14:creationId xmlns:p14="http://schemas.microsoft.com/office/powerpoint/2010/main" val="1293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0D9CB6-65F4-42A5-BF24-863BA87B0DDD}" type="slidenum">
              <a:rPr lang="en-GB" smtClean="0"/>
              <a:t>21</a:t>
            </a:fld>
            <a:endParaRPr lang="en-GB" dirty="0"/>
          </a:p>
        </p:txBody>
      </p:sp>
    </p:spTree>
    <p:extLst>
      <p:ext uri="{BB962C8B-B14F-4D97-AF65-F5344CB8AC3E}">
        <p14:creationId xmlns:p14="http://schemas.microsoft.com/office/powerpoint/2010/main" val="3440204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7D12F-B860-C584-39F9-7B59B7B68A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0BBCCD-7A46-1374-765B-4825A52AEF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69B0EC-A830-C65A-B114-E2E18B7DE1D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5C97D2-4DD7-0235-11CF-664481897F92}"/>
              </a:ext>
            </a:extLst>
          </p:cNvPr>
          <p:cNvSpPr>
            <a:spLocks noGrp="1"/>
          </p:cNvSpPr>
          <p:nvPr>
            <p:ph type="sldNum" sz="quarter" idx="5"/>
          </p:nvPr>
        </p:nvSpPr>
        <p:spPr/>
        <p:txBody>
          <a:bodyPr/>
          <a:lstStyle/>
          <a:p>
            <a:fld id="{100D9CB6-65F4-42A5-BF24-863BA87B0DDD}" type="slidenum">
              <a:rPr lang="en-GB" smtClean="0"/>
              <a:t>22</a:t>
            </a:fld>
            <a:endParaRPr lang="en-GB" dirty="0"/>
          </a:p>
        </p:txBody>
      </p:sp>
    </p:spTree>
    <p:extLst>
      <p:ext uri="{BB962C8B-B14F-4D97-AF65-F5344CB8AC3E}">
        <p14:creationId xmlns:p14="http://schemas.microsoft.com/office/powerpoint/2010/main" val="3540872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DC76F6-7DBF-4F59-A960-AC2090A02CA4}" type="slidenum">
              <a:rPr lang="en-GB" smtClean="0"/>
              <a:t>23</a:t>
            </a:fld>
            <a:endParaRPr lang="en-GB" dirty="0"/>
          </a:p>
        </p:txBody>
      </p:sp>
    </p:spTree>
    <p:extLst>
      <p:ext uri="{BB962C8B-B14F-4D97-AF65-F5344CB8AC3E}">
        <p14:creationId xmlns:p14="http://schemas.microsoft.com/office/powerpoint/2010/main" val="11077197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E68DDD7A-4C87-5BCE-FE6E-D9C3726C3633}"/>
              </a:ext>
            </a:extLst>
          </p:cNvPr>
          <p:cNvPicPr>
            <a:picLocks noChangeAspect="1"/>
          </p:cNvPicPr>
          <p:nvPr userDrawn="1"/>
        </p:nvPicPr>
        <p:blipFill>
          <a:blip r:embed="rId2"/>
          <a:srcRect/>
          <a:stretch/>
        </p:blipFill>
        <p:spPr>
          <a:xfrm>
            <a:off x="1798618" y="444074"/>
            <a:ext cx="2577600" cy="1683903"/>
          </a:xfrm>
          <a:prstGeom prst="rect">
            <a:avLst/>
          </a:prstGeom>
        </p:spPr>
      </p:pic>
      <p:sp>
        <p:nvSpPr>
          <p:cNvPr id="16" name="Text Placeholder 15">
            <a:extLst>
              <a:ext uri="{FF2B5EF4-FFF2-40B4-BE49-F238E27FC236}">
                <a16:creationId xmlns:a16="http://schemas.microsoft.com/office/drawing/2014/main" id="{093B9C49-53BC-BDDF-1570-FEA3E9142C93}"/>
              </a:ext>
            </a:extLst>
          </p:cNvPr>
          <p:cNvSpPr>
            <a:spLocks noGrp="1"/>
          </p:cNvSpPr>
          <p:nvPr>
            <p:ph type="body" sz="quarter" idx="11" hasCustomPrompt="1"/>
          </p:nvPr>
        </p:nvSpPr>
        <p:spPr>
          <a:xfrm>
            <a:off x="623888" y="3429000"/>
            <a:ext cx="3752330" cy="2159028"/>
          </a:xfrm>
          <a:prstGeom prst="rect">
            <a:avLst/>
          </a:prstGeom>
        </p:spPr>
        <p:txBody>
          <a:bodyPr anchor="b"/>
          <a:lstStyle>
            <a:lvl1pPr marL="0" indent="0">
              <a:buNone/>
              <a:defRPr sz="4800" b="1">
                <a:latin typeface="Goudy Old Style" panose="02020502050305020303" pitchFamily="18" charset="77"/>
              </a:defRPr>
            </a:lvl1pPr>
          </a:lstStyle>
          <a:p>
            <a:pPr lvl="0"/>
            <a:r>
              <a:rPr lang="en-GB" dirty="0"/>
              <a:t>This is the Presentation Title</a:t>
            </a:r>
            <a:endParaRPr lang="en-US" dirty="0"/>
          </a:p>
        </p:txBody>
      </p:sp>
      <p:sp>
        <p:nvSpPr>
          <p:cNvPr id="18" name="Text Placeholder 17">
            <a:extLst>
              <a:ext uri="{FF2B5EF4-FFF2-40B4-BE49-F238E27FC236}">
                <a16:creationId xmlns:a16="http://schemas.microsoft.com/office/drawing/2014/main" id="{9D6B8AC1-6932-1F98-3629-292FADA9B47A}"/>
              </a:ext>
            </a:extLst>
          </p:cNvPr>
          <p:cNvSpPr>
            <a:spLocks noGrp="1"/>
          </p:cNvSpPr>
          <p:nvPr>
            <p:ph type="body" sz="quarter" idx="12" hasCustomPrompt="1"/>
          </p:nvPr>
        </p:nvSpPr>
        <p:spPr>
          <a:xfrm>
            <a:off x="623888" y="5602624"/>
            <a:ext cx="3752330" cy="334940"/>
          </a:xfrm>
          <a:prstGeom prst="rect">
            <a:avLst/>
          </a:prstGeom>
        </p:spPr>
        <p:txBody>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GB" dirty="0"/>
              <a:t>This is an Optional Sub-Title</a:t>
            </a:r>
            <a:endParaRPr lang="en-US" dirty="0"/>
          </a:p>
        </p:txBody>
      </p:sp>
      <p:sp>
        <p:nvSpPr>
          <p:cNvPr id="19" name="Text Placeholder 17">
            <a:extLst>
              <a:ext uri="{FF2B5EF4-FFF2-40B4-BE49-F238E27FC236}">
                <a16:creationId xmlns:a16="http://schemas.microsoft.com/office/drawing/2014/main" id="{DEEEB267-F48E-A701-C394-60ECA90F93E9}"/>
              </a:ext>
            </a:extLst>
          </p:cNvPr>
          <p:cNvSpPr>
            <a:spLocks noGrp="1"/>
          </p:cNvSpPr>
          <p:nvPr>
            <p:ph type="body" sz="quarter" idx="13" hasCustomPrompt="1"/>
          </p:nvPr>
        </p:nvSpPr>
        <p:spPr>
          <a:xfrm>
            <a:off x="623888" y="6078986"/>
            <a:ext cx="3752330" cy="334940"/>
          </a:xfrm>
          <a:prstGeom prst="rect">
            <a:avLst/>
          </a:prstGeom>
        </p:spPr>
        <p:txBody>
          <a:bodyPr/>
          <a:lstStyle>
            <a:lvl1pPr marL="0" indent="0">
              <a:buNone/>
              <a:defRPr sz="16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GB" dirty="0"/>
              <a:t>[DAY] [DATE] 2025</a:t>
            </a:r>
            <a:endParaRPr lang="en-US" dirty="0"/>
          </a:p>
        </p:txBody>
      </p:sp>
      <p:sp>
        <p:nvSpPr>
          <p:cNvPr id="20" name="Content Placeholder 19">
            <a:extLst>
              <a:ext uri="{FF2B5EF4-FFF2-40B4-BE49-F238E27FC236}">
                <a16:creationId xmlns:a16="http://schemas.microsoft.com/office/drawing/2014/main" id="{20B790F9-3D1B-0921-1AFF-FA5B13320DF6}"/>
              </a:ext>
            </a:extLst>
          </p:cNvPr>
          <p:cNvSpPr>
            <a:spLocks noGrp="1"/>
          </p:cNvSpPr>
          <p:nvPr>
            <p:ph sz="quarter" idx="14" hasCustomPrompt="1"/>
          </p:nvPr>
        </p:nvSpPr>
        <p:spPr>
          <a:xfrm>
            <a:off x="4902000" y="0"/>
            <a:ext cx="7290000" cy="6858000"/>
          </a:xfrm>
          <a:prstGeom prst="rect">
            <a:avLst/>
          </a:prstGeom>
        </p:spPr>
        <p:txBody>
          <a:bodyPr lIns="252000" tIns="252000" rIns="252000" bIns="252000"/>
          <a:lstStyle>
            <a:lvl1pPr>
              <a:defRPr/>
            </a:lvl1pPr>
          </a:lstStyle>
          <a:p>
            <a:pPr lvl="0"/>
            <a:r>
              <a:rPr lang="en-GB" dirty="0"/>
              <a:t>Click the Pictures icon below to add an image to this placeholder.</a:t>
            </a:r>
          </a:p>
        </p:txBody>
      </p:sp>
    </p:spTree>
    <p:extLst>
      <p:ext uri="{BB962C8B-B14F-4D97-AF65-F5344CB8AC3E}">
        <p14:creationId xmlns:p14="http://schemas.microsoft.com/office/powerpoint/2010/main" val="2476318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Full Widt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DE438-8F74-ED25-42F5-D42C3F4224A1}"/>
              </a:ext>
            </a:extLst>
          </p:cNvPr>
          <p:cNvSpPr>
            <a:spLocks noGrp="1"/>
          </p:cNvSpPr>
          <p:nvPr>
            <p:ph type="title" hasCustomPrompt="1"/>
          </p:nvPr>
        </p:nvSpPr>
        <p:spPr>
          <a:xfrm>
            <a:off x="838199" y="365125"/>
            <a:ext cx="10729913" cy="1325563"/>
          </a:xfrm>
          <a:prstGeom prst="rect">
            <a:avLst/>
          </a:prstGeom>
        </p:spPr>
        <p:txBody>
          <a:bodyPr anchor="ctr"/>
          <a:lstStyle>
            <a:lvl1pPr>
              <a:defRPr sz="3600" b="1">
                <a:latin typeface="Goudy Old Style" panose="02020502050305020303" pitchFamily="18" charset="0"/>
              </a:defRPr>
            </a:lvl1pPr>
          </a:lstStyle>
          <a:p>
            <a:r>
              <a:rPr lang="en-GB" dirty="0"/>
              <a:t>This is a Slide Title</a:t>
            </a:r>
          </a:p>
        </p:txBody>
      </p:sp>
      <p:pic>
        <p:nvPicPr>
          <p:cNvPr id="3" name="Graphic 2">
            <a:extLst>
              <a:ext uri="{FF2B5EF4-FFF2-40B4-BE49-F238E27FC236}">
                <a16:creationId xmlns:a16="http://schemas.microsoft.com/office/drawing/2014/main" id="{F849C7C2-39A4-7999-BFC5-7E1C60A0F1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57363" y="849314"/>
            <a:ext cx="1710750" cy="431800"/>
          </a:xfrm>
          <a:prstGeom prst="rect">
            <a:avLst/>
          </a:prstGeom>
        </p:spPr>
      </p:pic>
      <p:sp>
        <p:nvSpPr>
          <p:cNvPr id="5" name="Content Placeholder 4">
            <a:extLst>
              <a:ext uri="{FF2B5EF4-FFF2-40B4-BE49-F238E27FC236}">
                <a16:creationId xmlns:a16="http://schemas.microsoft.com/office/drawing/2014/main" id="{7DCF9E08-F176-9B84-E59E-EB838B351BAC}"/>
              </a:ext>
            </a:extLst>
          </p:cNvPr>
          <p:cNvSpPr>
            <a:spLocks noGrp="1"/>
          </p:cNvSpPr>
          <p:nvPr>
            <p:ph sz="quarter" idx="10"/>
          </p:nvPr>
        </p:nvSpPr>
        <p:spPr>
          <a:xfrm>
            <a:off x="838199" y="2007554"/>
            <a:ext cx="10729914" cy="406939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186349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Title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39A72E58-AB75-41A5-0E01-D80E980A6D6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08988" y="5842000"/>
            <a:ext cx="1710750" cy="431800"/>
          </a:xfrm>
          <a:prstGeom prst="rect">
            <a:avLst/>
          </a:prstGeom>
        </p:spPr>
      </p:pic>
      <p:sp>
        <p:nvSpPr>
          <p:cNvPr id="16" name="Text Placeholder 15">
            <a:extLst>
              <a:ext uri="{FF2B5EF4-FFF2-40B4-BE49-F238E27FC236}">
                <a16:creationId xmlns:a16="http://schemas.microsoft.com/office/drawing/2014/main" id="{DFA63315-2B0B-0374-9F09-FB97C2F5E7AC}"/>
              </a:ext>
            </a:extLst>
          </p:cNvPr>
          <p:cNvSpPr>
            <a:spLocks noGrp="1"/>
          </p:cNvSpPr>
          <p:nvPr>
            <p:ph type="body" sz="quarter" idx="11" hasCustomPrompt="1"/>
          </p:nvPr>
        </p:nvSpPr>
        <p:spPr>
          <a:xfrm>
            <a:off x="623888" y="849314"/>
            <a:ext cx="4895850" cy="512348"/>
          </a:xfrm>
          <a:prstGeom prst="rect">
            <a:avLst/>
          </a:prstGeom>
        </p:spPr>
        <p:txBody>
          <a:bodyPr/>
          <a:lstStyle>
            <a:lvl1pPr marL="0" indent="0">
              <a:buNone/>
              <a:defRPr sz="3600" b="1">
                <a:latin typeface="Goudy Old Style" panose="02020502050305020303" pitchFamily="18" charset="77"/>
              </a:defRPr>
            </a:lvl1pPr>
          </a:lstStyle>
          <a:p>
            <a:pPr lvl="0"/>
            <a:r>
              <a:rPr lang="en-GB" dirty="0"/>
              <a:t>This is a Slide Title</a:t>
            </a:r>
            <a:endParaRPr lang="en-US" dirty="0"/>
          </a:p>
        </p:txBody>
      </p:sp>
      <p:sp>
        <p:nvSpPr>
          <p:cNvPr id="18" name="Content Placeholder 17">
            <a:extLst>
              <a:ext uri="{FF2B5EF4-FFF2-40B4-BE49-F238E27FC236}">
                <a16:creationId xmlns:a16="http://schemas.microsoft.com/office/drawing/2014/main" id="{275D8D2C-0C4C-9722-A8AD-06F70CF47748}"/>
              </a:ext>
            </a:extLst>
          </p:cNvPr>
          <p:cNvSpPr>
            <a:spLocks noGrp="1"/>
          </p:cNvSpPr>
          <p:nvPr>
            <p:ph sz="quarter" idx="12"/>
          </p:nvPr>
        </p:nvSpPr>
        <p:spPr>
          <a:xfrm>
            <a:off x="623887" y="1819748"/>
            <a:ext cx="4895850" cy="3211512"/>
          </a:xfrm>
          <a:prstGeom prst="rect">
            <a:avLst/>
          </a:prstGeo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 name="Content Placeholder 2">
            <a:extLst>
              <a:ext uri="{FF2B5EF4-FFF2-40B4-BE49-F238E27FC236}">
                <a16:creationId xmlns:a16="http://schemas.microsoft.com/office/drawing/2014/main" id="{3F7529E6-FC04-BFDC-8510-C4B56BEF9C18}"/>
              </a:ext>
            </a:extLst>
          </p:cNvPr>
          <p:cNvSpPr>
            <a:spLocks noGrp="1"/>
          </p:cNvSpPr>
          <p:nvPr>
            <p:ph sz="quarter" idx="13" hasCustomPrompt="1"/>
          </p:nvPr>
        </p:nvSpPr>
        <p:spPr>
          <a:xfrm>
            <a:off x="6096000" y="0"/>
            <a:ext cx="6096000" cy="6858000"/>
          </a:xfrm>
          <a:prstGeom prst="rect">
            <a:avLst/>
          </a:prstGeom>
        </p:spPr>
        <p:txBody>
          <a:bodyPr lIns="252000" tIns="252000" rIns="252000" bIns="252000"/>
          <a:lstStyle>
            <a:lvl1pPr>
              <a:defRPr/>
            </a:lvl1pPr>
          </a:lstStyle>
          <a:p>
            <a:pPr lvl="0"/>
            <a:r>
              <a:rPr lang="en-GB" dirty="0"/>
              <a:t>Click the Pictures icon below to add an image to this placeholder.</a:t>
            </a:r>
          </a:p>
        </p:txBody>
      </p:sp>
    </p:spTree>
    <p:extLst>
      <p:ext uri="{BB962C8B-B14F-4D97-AF65-F5344CB8AC3E}">
        <p14:creationId xmlns:p14="http://schemas.microsoft.com/office/powerpoint/2010/main" val="487184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Titl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39A72E58-AB75-41A5-0E01-D80E980A6D6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57363" y="5842000"/>
            <a:ext cx="1710750" cy="431800"/>
          </a:xfrm>
          <a:prstGeom prst="rect">
            <a:avLst/>
          </a:prstGeom>
        </p:spPr>
      </p:pic>
      <p:sp>
        <p:nvSpPr>
          <p:cNvPr id="16" name="Text Placeholder 15">
            <a:extLst>
              <a:ext uri="{FF2B5EF4-FFF2-40B4-BE49-F238E27FC236}">
                <a16:creationId xmlns:a16="http://schemas.microsoft.com/office/drawing/2014/main" id="{DFA63315-2B0B-0374-9F09-FB97C2F5E7AC}"/>
              </a:ext>
            </a:extLst>
          </p:cNvPr>
          <p:cNvSpPr>
            <a:spLocks noGrp="1"/>
          </p:cNvSpPr>
          <p:nvPr>
            <p:ph type="body" sz="quarter" idx="11" hasCustomPrompt="1"/>
          </p:nvPr>
        </p:nvSpPr>
        <p:spPr>
          <a:xfrm>
            <a:off x="6672263" y="849314"/>
            <a:ext cx="4895850" cy="512348"/>
          </a:xfrm>
          <a:prstGeom prst="rect">
            <a:avLst/>
          </a:prstGeom>
        </p:spPr>
        <p:txBody>
          <a:bodyPr/>
          <a:lstStyle>
            <a:lvl1pPr marL="0" indent="0">
              <a:buNone/>
              <a:defRPr sz="3600" b="1">
                <a:latin typeface="Goudy Old Style" panose="02020502050305020303" pitchFamily="18" charset="77"/>
              </a:defRPr>
            </a:lvl1pPr>
          </a:lstStyle>
          <a:p>
            <a:pPr lvl="0"/>
            <a:r>
              <a:rPr lang="en-GB" dirty="0"/>
              <a:t>This is a Slide Title</a:t>
            </a:r>
            <a:endParaRPr lang="en-US" dirty="0"/>
          </a:p>
        </p:txBody>
      </p:sp>
      <p:sp>
        <p:nvSpPr>
          <p:cNvPr id="18" name="Content Placeholder 17">
            <a:extLst>
              <a:ext uri="{FF2B5EF4-FFF2-40B4-BE49-F238E27FC236}">
                <a16:creationId xmlns:a16="http://schemas.microsoft.com/office/drawing/2014/main" id="{275D8D2C-0C4C-9722-A8AD-06F70CF47748}"/>
              </a:ext>
            </a:extLst>
          </p:cNvPr>
          <p:cNvSpPr>
            <a:spLocks noGrp="1"/>
          </p:cNvSpPr>
          <p:nvPr>
            <p:ph sz="quarter" idx="12"/>
          </p:nvPr>
        </p:nvSpPr>
        <p:spPr>
          <a:xfrm>
            <a:off x="6654335" y="1819745"/>
            <a:ext cx="4895850" cy="3211512"/>
          </a:xfrm>
          <a:prstGeom prst="rect">
            <a:avLst/>
          </a:prstGeo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 name="Content Placeholder 2">
            <a:extLst>
              <a:ext uri="{FF2B5EF4-FFF2-40B4-BE49-F238E27FC236}">
                <a16:creationId xmlns:a16="http://schemas.microsoft.com/office/drawing/2014/main" id="{A78FEEC8-E445-6C4F-E028-19CE04830C92}"/>
              </a:ext>
            </a:extLst>
          </p:cNvPr>
          <p:cNvSpPr>
            <a:spLocks noGrp="1"/>
          </p:cNvSpPr>
          <p:nvPr>
            <p:ph sz="quarter" idx="13" hasCustomPrompt="1"/>
          </p:nvPr>
        </p:nvSpPr>
        <p:spPr>
          <a:xfrm>
            <a:off x="0" y="0"/>
            <a:ext cx="6096000" cy="6858000"/>
          </a:xfrm>
          <a:prstGeom prst="rect">
            <a:avLst/>
          </a:prstGeom>
        </p:spPr>
        <p:txBody>
          <a:bodyPr lIns="252000" tIns="252000" rIns="252000" bIns="252000"/>
          <a:lstStyle>
            <a:lvl1pPr>
              <a:defRPr/>
            </a:lvl1pPr>
          </a:lstStyle>
          <a:p>
            <a:pPr lvl="0"/>
            <a:r>
              <a:rPr lang="en-GB" dirty="0"/>
              <a:t>Click the Pictures icon below to add an image to this placeholder.</a:t>
            </a:r>
          </a:p>
        </p:txBody>
      </p:sp>
    </p:spTree>
    <p:extLst>
      <p:ext uri="{BB962C8B-B14F-4D97-AF65-F5344CB8AC3E}">
        <p14:creationId xmlns:p14="http://schemas.microsoft.com/office/powerpoint/2010/main" val="3406675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m She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15">
            <a:extLst>
              <a:ext uri="{FF2B5EF4-FFF2-40B4-BE49-F238E27FC236}">
                <a16:creationId xmlns:a16="http://schemas.microsoft.com/office/drawing/2014/main" id="{C634F63F-819C-1A54-84B1-82601A5C3435}"/>
              </a:ext>
            </a:extLst>
          </p:cNvPr>
          <p:cNvSpPr>
            <a:spLocks noGrp="1"/>
          </p:cNvSpPr>
          <p:nvPr>
            <p:ph type="body" sz="quarter" idx="11" hasCustomPrompt="1"/>
          </p:nvPr>
        </p:nvSpPr>
        <p:spPr>
          <a:xfrm>
            <a:off x="623888" y="849314"/>
            <a:ext cx="4895850" cy="512348"/>
          </a:xfrm>
          <a:prstGeom prst="rect">
            <a:avLst/>
          </a:prstGeom>
        </p:spPr>
        <p:txBody>
          <a:bodyPr/>
          <a:lstStyle>
            <a:lvl1pPr marL="0" indent="0">
              <a:buNone/>
              <a:defRPr sz="3600" b="1">
                <a:latin typeface="Goudy Old Style" panose="02020502050305020303" pitchFamily="18" charset="77"/>
              </a:defRPr>
            </a:lvl1pPr>
          </a:lstStyle>
          <a:p>
            <a:pPr lvl="0"/>
            <a:r>
              <a:rPr lang="en-GB" dirty="0"/>
              <a:t>This is a Slide Title</a:t>
            </a:r>
            <a:endParaRPr lang="en-US" dirty="0"/>
          </a:p>
        </p:txBody>
      </p:sp>
      <p:pic>
        <p:nvPicPr>
          <p:cNvPr id="4" name="Graphic 3">
            <a:extLst>
              <a:ext uri="{FF2B5EF4-FFF2-40B4-BE49-F238E27FC236}">
                <a16:creationId xmlns:a16="http://schemas.microsoft.com/office/drawing/2014/main" id="{B08CC80E-9286-8EA0-676A-1CCBF54FFF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57363" y="849314"/>
            <a:ext cx="1710750" cy="431800"/>
          </a:xfrm>
          <a:prstGeom prst="rect">
            <a:avLst/>
          </a:prstGeom>
        </p:spPr>
      </p:pic>
      <p:sp>
        <p:nvSpPr>
          <p:cNvPr id="5" name="Picture Placeholder 5">
            <a:extLst>
              <a:ext uri="{FF2B5EF4-FFF2-40B4-BE49-F238E27FC236}">
                <a16:creationId xmlns:a16="http://schemas.microsoft.com/office/drawing/2014/main" id="{D313F744-9301-80F2-A97C-F36B32849984}"/>
              </a:ext>
            </a:extLst>
          </p:cNvPr>
          <p:cNvSpPr>
            <a:spLocks noGrp="1"/>
          </p:cNvSpPr>
          <p:nvPr>
            <p:ph type="pic" sz="quarter" idx="13"/>
          </p:nvPr>
        </p:nvSpPr>
        <p:spPr>
          <a:xfrm>
            <a:off x="6327036" y="1643157"/>
            <a:ext cx="1372336" cy="1867436"/>
          </a:xfrm>
          <a:prstGeom prst="rect">
            <a:avLst/>
          </a:prstGeom>
          <a:blipFill>
            <a:blip r:embed="rId5" cstate="email">
              <a:extLst>
                <a:ext uri="{28A0092B-C50C-407E-A947-70E740481C1C}">
                  <a14:useLocalDpi xmlns:a14="http://schemas.microsoft.com/office/drawing/2010/main"/>
                </a:ext>
              </a:extLst>
            </a:blip>
            <a:stretch>
              <a:fillRect/>
            </a:stretch>
          </a:blipFill>
        </p:spPr>
        <p:txBody>
          <a:bodyPr/>
          <a:lstStyle>
            <a:lvl1pPr>
              <a:defRPr sz="1600"/>
            </a:lvl1pPr>
          </a:lstStyle>
          <a:p>
            <a:r>
              <a:rPr lang="en-GB" dirty="0"/>
              <a:t>Click icon to add picture</a:t>
            </a:r>
            <a:endParaRPr lang="en-US" dirty="0"/>
          </a:p>
        </p:txBody>
      </p:sp>
      <p:sp>
        <p:nvSpPr>
          <p:cNvPr id="7" name="Picture Placeholder 5">
            <a:extLst>
              <a:ext uri="{FF2B5EF4-FFF2-40B4-BE49-F238E27FC236}">
                <a16:creationId xmlns:a16="http://schemas.microsoft.com/office/drawing/2014/main" id="{1CC2E43D-5DA5-2CEC-0877-E89A8DFC96D5}"/>
              </a:ext>
            </a:extLst>
          </p:cNvPr>
          <p:cNvSpPr>
            <a:spLocks noGrp="1"/>
          </p:cNvSpPr>
          <p:nvPr>
            <p:ph type="pic" sz="quarter" idx="14"/>
          </p:nvPr>
        </p:nvSpPr>
        <p:spPr>
          <a:xfrm>
            <a:off x="623889" y="4243721"/>
            <a:ext cx="1372336" cy="1867436"/>
          </a:xfrm>
          <a:prstGeom prst="rect">
            <a:avLst/>
          </a:prstGeom>
          <a:blipFill>
            <a:blip r:embed="rId5" cstate="email">
              <a:extLst>
                <a:ext uri="{28A0092B-C50C-407E-A947-70E740481C1C}">
                  <a14:useLocalDpi xmlns:a14="http://schemas.microsoft.com/office/drawing/2010/main"/>
                </a:ext>
              </a:extLst>
            </a:blip>
            <a:stretch>
              <a:fillRect/>
            </a:stretch>
          </a:blipFill>
        </p:spPr>
        <p:txBody>
          <a:bodyPr/>
          <a:lstStyle>
            <a:lvl1pPr>
              <a:defRPr sz="1600"/>
            </a:lvl1pPr>
          </a:lstStyle>
          <a:p>
            <a:r>
              <a:rPr lang="en-GB" dirty="0"/>
              <a:t>Click icon to add picture</a:t>
            </a:r>
            <a:endParaRPr lang="en-US" dirty="0"/>
          </a:p>
        </p:txBody>
      </p:sp>
      <p:sp>
        <p:nvSpPr>
          <p:cNvPr id="8" name="Picture Placeholder 5">
            <a:extLst>
              <a:ext uri="{FF2B5EF4-FFF2-40B4-BE49-F238E27FC236}">
                <a16:creationId xmlns:a16="http://schemas.microsoft.com/office/drawing/2014/main" id="{CCEDEB98-D7FE-4A25-16C3-7D4545759BDF}"/>
              </a:ext>
            </a:extLst>
          </p:cNvPr>
          <p:cNvSpPr>
            <a:spLocks noGrp="1"/>
          </p:cNvSpPr>
          <p:nvPr>
            <p:ph type="pic" sz="quarter" idx="15"/>
          </p:nvPr>
        </p:nvSpPr>
        <p:spPr>
          <a:xfrm>
            <a:off x="6327036" y="4243721"/>
            <a:ext cx="1372336" cy="1867436"/>
          </a:xfrm>
          <a:prstGeom prst="rect">
            <a:avLst/>
          </a:prstGeom>
          <a:blipFill>
            <a:blip r:embed="rId5" cstate="email">
              <a:extLst>
                <a:ext uri="{28A0092B-C50C-407E-A947-70E740481C1C}">
                  <a14:useLocalDpi xmlns:a14="http://schemas.microsoft.com/office/drawing/2010/main"/>
                </a:ext>
              </a:extLst>
            </a:blip>
            <a:stretch>
              <a:fillRect/>
            </a:stretch>
          </a:blipFill>
        </p:spPr>
        <p:txBody>
          <a:bodyPr/>
          <a:lstStyle>
            <a:lvl1pPr>
              <a:defRPr sz="1600"/>
            </a:lvl1pPr>
          </a:lstStyle>
          <a:p>
            <a:r>
              <a:rPr lang="en-GB" dirty="0"/>
              <a:t>Click icon to add picture</a:t>
            </a:r>
            <a:endParaRPr lang="en-US" dirty="0"/>
          </a:p>
        </p:txBody>
      </p:sp>
      <p:sp>
        <p:nvSpPr>
          <p:cNvPr id="10" name="Text Placeholder 3">
            <a:extLst>
              <a:ext uri="{FF2B5EF4-FFF2-40B4-BE49-F238E27FC236}">
                <a16:creationId xmlns:a16="http://schemas.microsoft.com/office/drawing/2014/main" id="{8C7B956B-7C94-7F69-C408-538893A5AF66}"/>
              </a:ext>
            </a:extLst>
          </p:cNvPr>
          <p:cNvSpPr>
            <a:spLocks noGrp="1"/>
          </p:cNvSpPr>
          <p:nvPr>
            <p:ph type="body" sz="quarter" idx="16" hasCustomPrompt="1"/>
          </p:nvPr>
        </p:nvSpPr>
        <p:spPr>
          <a:xfrm>
            <a:off x="2106613" y="1642643"/>
            <a:ext cx="3816000" cy="301261"/>
          </a:xfrm>
          <a:prstGeom prst="rect">
            <a:avLst/>
          </a:prstGeom>
        </p:spPr>
        <p:txBody>
          <a:bodyPr/>
          <a:lstStyle>
            <a:lvl1pPr marL="0" indent="0">
              <a:buNone/>
              <a:defRPr sz="1800" b="1"/>
            </a:lvl1pPr>
          </a:lstStyle>
          <a:p>
            <a:pPr lvl="0"/>
            <a:r>
              <a:rPr lang="en-GB" dirty="0"/>
              <a:t>Name</a:t>
            </a:r>
          </a:p>
        </p:txBody>
      </p:sp>
      <p:sp>
        <p:nvSpPr>
          <p:cNvPr id="11" name="Text Placeholder 3">
            <a:extLst>
              <a:ext uri="{FF2B5EF4-FFF2-40B4-BE49-F238E27FC236}">
                <a16:creationId xmlns:a16="http://schemas.microsoft.com/office/drawing/2014/main" id="{1BD53395-96E9-00BF-6B2A-992FFC506591}"/>
              </a:ext>
            </a:extLst>
          </p:cNvPr>
          <p:cNvSpPr>
            <a:spLocks noGrp="1"/>
          </p:cNvSpPr>
          <p:nvPr>
            <p:ph type="body" sz="quarter" idx="17" hasCustomPrompt="1"/>
          </p:nvPr>
        </p:nvSpPr>
        <p:spPr>
          <a:xfrm>
            <a:off x="2106613" y="2015222"/>
            <a:ext cx="3816000" cy="275125"/>
          </a:xfrm>
          <a:prstGeom prst="rect">
            <a:avLst/>
          </a:prstGeom>
        </p:spPr>
        <p:txBody>
          <a:bodyPr/>
          <a:lstStyle>
            <a:lvl1pPr marL="0" indent="0">
              <a:buNone/>
              <a:defRPr sz="1600" b="0"/>
            </a:lvl1pPr>
          </a:lstStyle>
          <a:p>
            <a:pPr lvl="0"/>
            <a:r>
              <a:rPr lang="en-GB" dirty="0"/>
              <a:t>Position</a:t>
            </a:r>
          </a:p>
        </p:txBody>
      </p:sp>
      <p:sp>
        <p:nvSpPr>
          <p:cNvPr id="15" name="Text Placeholder 3">
            <a:extLst>
              <a:ext uri="{FF2B5EF4-FFF2-40B4-BE49-F238E27FC236}">
                <a16:creationId xmlns:a16="http://schemas.microsoft.com/office/drawing/2014/main" id="{17780479-0904-644B-BC0E-ACCF1BB2E7D8}"/>
              </a:ext>
            </a:extLst>
          </p:cNvPr>
          <p:cNvSpPr>
            <a:spLocks noGrp="1"/>
          </p:cNvSpPr>
          <p:nvPr>
            <p:ph type="body" sz="quarter" idx="18" hasCustomPrompt="1"/>
          </p:nvPr>
        </p:nvSpPr>
        <p:spPr>
          <a:xfrm>
            <a:off x="2106613" y="2398469"/>
            <a:ext cx="3816000" cy="1112124"/>
          </a:xfrm>
          <a:prstGeom prst="rect">
            <a:avLst/>
          </a:prstGeom>
        </p:spPr>
        <p:txBody>
          <a:bodyPr/>
          <a:lstStyle>
            <a:lvl1pPr marL="0" indent="0">
              <a:buNone/>
              <a:defRPr sz="1400" b="0"/>
            </a:lvl1pPr>
          </a:lstStyle>
          <a:p>
            <a:pPr lvl="0"/>
            <a:r>
              <a:rPr lang="en-GB" dirty="0"/>
              <a:t>This is placeholder text</a:t>
            </a:r>
          </a:p>
        </p:txBody>
      </p:sp>
      <p:sp>
        <p:nvSpPr>
          <p:cNvPr id="17" name="Text Placeholder 3">
            <a:extLst>
              <a:ext uri="{FF2B5EF4-FFF2-40B4-BE49-F238E27FC236}">
                <a16:creationId xmlns:a16="http://schemas.microsoft.com/office/drawing/2014/main" id="{D79C4D3F-8151-EB3C-BE57-56682192FB28}"/>
              </a:ext>
            </a:extLst>
          </p:cNvPr>
          <p:cNvSpPr>
            <a:spLocks noGrp="1"/>
          </p:cNvSpPr>
          <p:nvPr>
            <p:ph type="body" sz="quarter" idx="20" hasCustomPrompt="1"/>
          </p:nvPr>
        </p:nvSpPr>
        <p:spPr>
          <a:xfrm>
            <a:off x="2582048" y="3569662"/>
            <a:ext cx="3352901" cy="223168"/>
          </a:xfrm>
          <a:prstGeom prst="rect">
            <a:avLst/>
          </a:prstGeom>
        </p:spPr>
        <p:txBody>
          <a:bodyPr/>
          <a:lstStyle>
            <a:lvl1pPr marL="0" indent="0">
              <a:spcBef>
                <a:spcPts val="0"/>
              </a:spcBef>
              <a:buNone/>
              <a:defRPr sz="1400" b="0">
                <a:solidFill>
                  <a:schemeClr val="tx1"/>
                </a:solidFill>
              </a:defRPr>
            </a:lvl1pPr>
          </a:lstStyle>
          <a:p>
            <a:pPr lvl="0"/>
            <a:r>
              <a:rPr lang="en-GB" dirty="0"/>
              <a:t>Telephone number</a:t>
            </a:r>
          </a:p>
        </p:txBody>
      </p:sp>
      <p:sp>
        <p:nvSpPr>
          <p:cNvPr id="19" name="Text Placeholder 3">
            <a:extLst>
              <a:ext uri="{FF2B5EF4-FFF2-40B4-BE49-F238E27FC236}">
                <a16:creationId xmlns:a16="http://schemas.microsoft.com/office/drawing/2014/main" id="{7DE03820-9E17-810C-01DE-B7E558539D21}"/>
              </a:ext>
            </a:extLst>
          </p:cNvPr>
          <p:cNvSpPr>
            <a:spLocks noGrp="1"/>
          </p:cNvSpPr>
          <p:nvPr>
            <p:ph type="body" sz="quarter" idx="37" hasCustomPrompt="1"/>
          </p:nvPr>
        </p:nvSpPr>
        <p:spPr>
          <a:xfrm>
            <a:off x="2575878" y="3830283"/>
            <a:ext cx="3352901" cy="223168"/>
          </a:xfrm>
          <a:prstGeom prst="rect">
            <a:avLst/>
          </a:prstGeom>
        </p:spPr>
        <p:txBody>
          <a:bodyPr/>
          <a:lstStyle>
            <a:lvl1pPr marL="0" indent="0">
              <a:spcBef>
                <a:spcPts val="0"/>
              </a:spcBef>
              <a:buNone/>
              <a:defRPr sz="1400" b="0">
                <a:solidFill>
                  <a:schemeClr val="tx1"/>
                </a:solidFill>
              </a:defRPr>
            </a:lvl1pPr>
          </a:lstStyle>
          <a:p>
            <a:pPr lvl="0"/>
            <a:r>
              <a:rPr lang="en-GB" dirty="0"/>
              <a:t>E-mail address</a:t>
            </a:r>
          </a:p>
        </p:txBody>
      </p:sp>
      <p:sp>
        <p:nvSpPr>
          <p:cNvPr id="20" name="Text Placeholder 3">
            <a:extLst>
              <a:ext uri="{FF2B5EF4-FFF2-40B4-BE49-F238E27FC236}">
                <a16:creationId xmlns:a16="http://schemas.microsoft.com/office/drawing/2014/main" id="{CABA3DE1-C31D-F51C-192E-E610A60FC0F4}"/>
              </a:ext>
            </a:extLst>
          </p:cNvPr>
          <p:cNvSpPr>
            <a:spLocks noGrp="1"/>
          </p:cNvSpPr>
          <p:nvPr>
            <p:ph type="body" sz="quarter" idx="38" hasCustomPrompt="1"/>
          </p:nvPr>
        </p:nvSpPr>
        <p:spPr>
          <a:xfrm>
            <a:off x="7887048" y="1642643"/>
            <a:ext cx="3816000" cy="301261"/>
          </a:xfrm>
          <a:prstGeom prst="rect">
            <a:avLst/>
          </a:prstGeom>
        </p:spPr>
        <p:txBody>
          <a:bodyPr/>
          <a:lstStyle>
            <a:lvl1pPr marL="0" indent="0">
              <a:buNone/>
              <a:defRPr sz="1800" b="1"/>
            </a:lvl1pPr>
          </a:lstStyle>
          <a:p>
            <a:pPr lvl="0"/>
            <a:r>
              <a:rPr lang="en-GB" dirty="0"/>
              <a:t>Name</a:t>
            </a:r>
          </a:p>
        </p:txBody>
      </p:sp>
      <p:sp>
        <p:nvSpPr>
          <p:cNvPr id="21" name="Text Placeholder 3">
            <a:extLst>
              <a:ext uri="{FF2B5EF4-FFF2-40B4-BE49-F238E27FC236}">
                <a16:creationId xmlns:a16="http://schemas.microsoft.com/office/drawing/2014/main" id="{2E6B2C7E-EEA5-3A87-D4C0-0C9A0474AE34}"/>
              </a:ext>
            </a:extLst>
          </p:cNvPr>
          <p:cNvSpPr>
            <a:spLocks noGrp="1"/>
          </p:cNvSpPr>
          <p:nvPr>
            <p:ph type="body" sz="quarter" idx="39" hasCustomPrompt="1"/>
          </p:nvPr>
        </p:nvSpPr>
        <p:spPr>
          <a:xfrm>
            <a:off x="7887048" y="2015222"/>
            <a:ext cx="3816000" cy="275125"/>
          </a:xfrm>
          <a:prstGeom prst="rect">
            <a:avLst/>
          </a:prstGeom>
        </p:spPr>
        <p:txBody>
          <a:bodyPr/>
          <a:lstStyle>
            <a:lvl1pPr marL="0" indent="0">
              <a:buNone/>
              <a:defRPr sz="1600" b="0"/>
            </a:lvl1pPr>
          </a:lstStyle>
          <a:p>
            <a:pPr lvl="0"/>
            <a:r>
              <a:rPr lang="en-GB" dirty="0"/>
              <a:t>Position</a:t>
            </a:r>
          </a:p>
        </p:txBody>
      </p:sp>
      <p:sp>
        <p:nvSpPr>
          <p:cNvPr id="22" name="Text Placeholder 3">
            <a:extLst>
              <a:ext uri="{FF2B5EF4-FFF2-40B4-BE49-F238E27FC236}">
                <a16:creationId xmlns:a16="http://schemas.microsoft.com/office/drawing/2014/main" id="{014ECF91-A400-B3B5-CF28-C88166EC5562}"/>
              </a:ext>
            </a:extLst>
          </p:cNvPr>
          <p:cNvSpPr>
            <a:spLocks noGrp="1"/>
          </p:cNvSpPr>
          <p:nvPr>
            <p:ph type="body" sz="quarter" idx="40" hasCustomPrompt="1"/>
          </p:nvPr>
        </p:nvSpPr>
        <p:spPr>
          <a:xfrm>
            <a:off x="7887048" y="2398469"/>
            <a:ext cx="3816000" cy="1112124"/>
          </a:xfrm>
          <a:prstGeom prst="rect">
            <a:avLst/>
          </a:prstGeom>
        </p:spPr>
        <p:txBody>
          <a:bodyPr/>
          <a:lstStyle>
            <a:lvl1pPr marL="0" indent="0">
              <a:buNone/>
              <a:defRPr sz="1400" b="0"/>
            </a:lvl1pPr>
          </a:lstStyle>
          <a:p>
            <a:pPr lvl="0"/>
            <a:r>
              <a:rPr lang="en-GB" dirty="0"/>
              <a:t>This is placeholder text</a:t>
            </a:r>
          </a:p>
        </p:txBody>
      </p:sp>
      <p:sp>
        <p:nvSpPr>
          <p:cNvPr id="24" name="Text Placeholder 3">
            <a:extLst>
              <a:ext uri="{FF2B5EF4-FFF2-40B4-BE49-F238E27FC236}">
                <a16:creationId xmlns:a16="http://schemas.microsoft.com/office/drawing/2014/main" id="{8AA59523-F504-F3D5-771E-4CA1FB4D6B0D}"/>
              </a:ext>
            </a:extLst>
          </p:cNvPr>
          <p:cNvSpPr>
            <a:spLocks noGrp="1"/>
          </p:cNvSpPr>
          <p:nvPr>
            <p:ph type="body" sz="quarter" idx="42" hasCustomPrompt="1"/>
          </p:nvPr>
        </p:nvSpPr>
        <p:spPr>
          <a:xfrm>
            <a:off x="8362483" y="3569662"/>
            <a:ext cx="3352901" cy="223168"/>
          </a:xfrm>
          <a:prstGeom prst="rect">
            <a:avLst/>
          </a:prstGeom>
        </p:spPr>
        <p:txBody>
          <a:bodyPr/>
          <a:lstStyle>
            <a:lvl1pPr marL="0" indent="0">
              <a:spcBef>
                <a:spcPts val="0"/>
              </a:spcBef>
              <a:buNone/>
              <a:defRPr sz="1400" b="0">
                <a:solidFill>
                  <a:schemeClr val="tx1"/>
                </a:solidFill>
              </a:defRPr>
            </a:lvl1pPr>
          </a:lstStyle>
          <a:p>
            <a:pPr lvl="0"/>
            <a:r>
              <a:rPr lang="en-GB" dirty="0"/>
              <a:t>Telephone number</a:t>
            </a:r>
          </a:p>
        </p:txBody>
      </p:sp>
      <p:sp>
        <p:nvSpPr>
          <p:cNvPr id="41" name="Text Placeholder 3">
            <a:extLst>
              <a:ext uri="{FF2B5EF4-FFF2-40B4-BE49-F238E27FC236}">
                <a16:creationId xmlns:a16="http://schemas.microsoft.com/office/drawing/2014/main" id="{38D25F2A-B61D-7978-8CED-D68C979D2BBC}"/>
              </a:ext>
            </a:extLst>
          </p:cNvPr>
          <p:cNvSpPr>
            <a:spLocks noGrp="1"/>
          </p:cNvSpPr>
          <p:nvPr>
            <p:ph type="body" sz="quarter" idx="44" hasCustomPrompt="1"/>
          </p:nvPr>
        </p:nvSpPr>
        <p:spPr>
          <a:xfrm>
            <a:off x="8356313" y="3830283"/>
            <a:ext cx="3352901" cy="223168"/>
          </a:xfrm>
          <a:prstGeom prst="rect">
            <a:avLst/>
          </a:prstGeom>
        </p:spPr>
        <p:txBody>
          <a:bodyPr/>
          <a:lstStyle>
            <a:lvl1pPr marL="0" indent="0">
              <a:spcBef>
                <a:spcPts val="0"/>
              </a:spcBef>
              <a:buNone/>
              <a:defRPr sz="1400" b="0">
                <a:solidFill>
                  <a:schemeClr val="tx1"/>
                </a:solidFill>
              </a:defRPr>
            </a:lvl1pPr>
          </a:lstStyle>
          <a:p>
            <a:pPr lvl="0"/>
            <a:r>
              <a:rPr lang="en-GB" dirty="0"/>
              <a:t>E-mail address</a:t>
            </a:r>
          </a:p>
        </p:txBody>
      </p:sp>
      <p:sp>
        <p:nvSpPr>
          <p:cNvPr id="42" name="Text Placeholder 3">
            <a:extLst>
              <a:ext uri="{FF2B5EF4-FFF2-40B4-BE49-F238E27FC236}">
                <a16:creationId xmlns:a16="http://schemas.microsoft.com/office/drawing/2014/main" id="{96149E67-C264-7732-31FE-9A553B2F4AB4}"/>
              </a:ext>
            </a:extLst>
          </p:cNvPr>
          <p:cNvSpPr>
            <a:spLocks noGrp="1"/>
          </p:cNvSpPr>
          <p:nvPr>
            <p:ph type="body" sz="quarter" idx="45" hasCustomPrompt="1"/>
          </p:nvPr>
        </p:nvSpPr>
        <p:spPr>
          <a:xfrm>
            <a:off x="2106613" y="4243721"/>
            <a:ext cx="3816000" cy="301261"/>
          </a:xfrm>
          <a:prstGeom prst="rect">
            <a:avLst/>
          </a:prstGeom>
        </p:spPr>
        <p:txBody>
          <a:bodyPr/>
          <a:lstStyle>
            <a:lvl1pPr marL="0" indent="0">
              <a:buNone/>
              <a:defRPr sz="1800" b="1"/>
            </a:lvl1pPr>
          </a:lstStyle>
          <a:p>
            <a:pPr lvl="0"/>
            <a:r>
              <a:rPr lang="en-GB" dirty="0"/>
              <a:t>Name</a:t>
            </a:r>
          </a:p>
        </p:txBody>
      </p:sp>
      <p:sp>
        <p:nvSpPr>
          <p:cNvPr id="43" name="Text Placeholder 3">
            <a:extLst>
              <a:ext uri="{FF2B5EF4-FFF2-40B4-BE49-F238E27FC236}">
                <a16:creationId xmlns:a16="http://schemas.microsoft.com/office/drawing/2014/main" id="{5838CBBF-BC60-ED1A-5D7D-CB9FD3B9F5B7}"/>
              </a:ext>
            </a:extLst>
          </p:cNvPr>
          <p:cNvSpPr>
            <a:spLocks noGrp="1"/>
          </p:cNvSpPr>
          <p:nvPr>
            <p:ph type="body" sz="quarter" idx="46" hasCustomPrompt="1"/>
          </p:nvPr>
        </p:nvSpPr>
        <p:spPr>
          <a:xfrm>
            <a:off x="2106613" y="4616300"/>
            <a:ext cx="3816000" cy="275125"/>
          </a:xfrm>
          <a:prstGeom prst="rect">
            <a:avLst/>
          </a:prstGeom>
        </p:spPr>
        <p:txBody>
          <a:bodyPr/>
          <a:lstStyle>
            <a:lvl1pPr marL="0" indent="0">
              <a:buNone/>
              <a:defRPr sz="1600" b="0"/>
            </a:lvl1pPr>
          </a:lstStyle>
          <a:p>
            <a:pPr lvl="0"/>
            <a:r>
              <a:rPr lang="en-GB" dirty="0"/>
              <a:t>Position</a:t>
            </a:r>
          </a:p>
        </p:txBody>
      </p:sp>
      <p:sp>
        <p:nvSpPr>
          <p:cNvPr id="44" name="Text Placeholder 3">
            <a:extLst>
              <a:ext uri="{FF2B5EF4-FFF2-40B4-BE49-F238E27FC236}">
                <a16:creationId xmlns:a16="http://schemas.microsoft.com/office/drawing/2014/main" id="{61D29999-230D-730F-C7B9-93EF75AAEB1A}"/>
              </a:ext>
            </a:extLst>
          </p:cNvPr>
          <p:cNvSpPr>
            <a:spLocks noGrp="1"/>
          </p:cNvSpPr>
          <p:nvPr>
            <p:ph type="body" sz="quarter" idx="47" hasCustomPrompt="1"/>
          </p:nvPr>
        </p:nvSpPr>
        <p:spPr>
          <a:xfrm>
            <a:off x="2106613" y="4999547"/>
            <a:ext cx="3816000" cy="1112124"/>
          </a:xfrm>
          <a:prstGeom prst="rect">
            <a:avLst/>
          </a:prstGeom>
        </p:spPr>
        <p:txBody>
          <a:bodyPr/>
          <a:lstStyle>
            <a:lvl1pPr marL="0" indent="0">
              <a:buNone/>
              <a:defRPr sz="1400" b="0"/>
            </a:lvl1pPr>
          </a:lstStyle>
          <a:p>
            <a:pPr lvl="0"/>
            <a:r>
              <a:rPr lang="en-GB" dirty="0"/>
              <a:t>This is placeholder text</a:t>
            </a:r>
          </a:p>
        </p:txBody>
      </p:sp>
      <p:sp>
        <p:nvSpPr>
          <p:cNvPr id="46" name="Text Placeholder 3">
            <a:extLst>
              <a:ext uri="{FF2B5EF4-FFF2-40B4-BE49-F238E27FC236}">
                <a16:creationId xmlns:a16="http://schemas.microsoft.com/office/drawing/2014/main" id="{59B44AB0-FDE2-B943-9B95-999BDFC8F0EA}"/>
              </a:ext>
            </a:extLst>
          </p:cNvPr>
          <p:cNvSpPr>
            <a:spLocks noGrp="1"/>
          </p:cNvSpPr>
          <p:nvPr>
            <p:ph type="body" sz="quarter" idx="49" hasCustomPrompt="1"/>
          </p:nvPr>
        </p:nvSpPr>
        <p:spPr>
          <a:xfrm>
            <a:off x="2582048" y="6170740"/>
            <a:ext cx="3352901" cy="223168"/>
          </a:xfrm>
          <a:prstGeom prst="rect">
            <a:avLst/>
          </a:prstGeom>
        </p:spPr>
        <p:txBody>
          <a:bodyPr/>
          <a:lstStyle>
            <a:lvl1pPr marL="0" indent="0">
              <a:spcBef>
                <a:spcPts val="0"/>
              </a:spcBef>
              <a:buNone/>
              <a:defRPr sz="1400" b="0">
                <a:solidFill>
                  <a:schemeClr val="tx1"/>
                </a:solidFill>
              </a:defRPr>
            </a:lvl1pPr>
          </a:lstStyle>
          <a:p>
            <a:pPr lvl="0"/>
            <a:r>
              <a:rPr lang="en-GB" dirty="0"/>
              <a:t>Telephone number</a:t>
            </a:r>
          </a:p>
        </p:txBody>
      </p:sp>
      <p:sp>
        <p:nvSpPr>
          <p:cNvPr id="48" name="Text Placeholder 3">
            <a:extLst>
              <a:ext uri="{FF2B5EF4-FFF2-40B4-BE49-F238E27FC236}">
                <a16:creationId xmlns:a16="http://schemas.microsoft.com/office/drawing/2014/main" id="{4C9FE5E4-99D6-60C4-2045-515AE48934A1}"/>
              </a:ext>
            </a:extLst>
          </p:cNvPr>
          <p:cNvSpPr>
            <a:spLocks noGrp="1"/>
          </p:cNvSpPr>
          <p:nvPr>
            <p:ph type="body" sz="quarter" idx="51" hasCustomPrompt="1"/>
          </p:nvPr>
        </p:nvSpPr>
        <p:spPr>
          <a:xfrm>
            <a:off x="2575878" y="6431361"/>
            <a:ext cx="3352901" cy="223168"/>
          </a:xfrm>
          <a:prstGeom prst="rect">
            <a:avLst/>
          </a:prstGeom>
        </p:spPr>
        <p:txBody>
          <a:bodyPr/>
          <a:lstStyle>
            <a:lvl1pPr marL="0" indent="0">
              <a:spcBef>
                <a:spcPts val="0"/>
              </a:spcBef>
              <a:buNone/>
              <a:defRPr sz="1400" b="0">
                <a:solidFill>
                  <a:schemeClr val="tx1"/>
                </a:solidFill>
              </a:defRPr>
            </a:lvl1pPr>
          </a:lstStyle>
          <a:p>
            <a:pPr lvl="0"/>
            <a:r>
              <a:rPr lang="en-GB" dirty="0"/>
              <a:t>E-mail address</a:t>
            </a:r>
          </a:p>
        </p:txBody>
      </p:sp>
      <p:sp>
        <p:nvSpPr>
          <p:cNvPr id="49" name="Text Placeholder 3">
            <a:extLst>
              <a:ext uri="{FF2B5EF4-FFF2-40B4-BE49-F238E27FC236}">
                <a16:creationId xmlns:a16="http://schemas.microsoft.com/office/drawing/2014/main" id="{CBE94BDC-BDF3-6D93-2801-247C08B313D8}"/>
              </a:ext>
            </a:extLst>
          </p:cNvPr>
          <p:cNvSpPr>
            <a:spLocks noGrp="1"/>
          </p:cNvSpPr>
          <p:nvPr>
            <p:ph type="body" sz="quarter" idx="52" hasCustomPrompt="1"/>
          </p:nvPr>
        </p:nvSpPr>
        <p:spPr>
          <a:xfrm>
            <a:off x="7899384" y="4243721"/>
            <a:ext cx="3816000" cy="301261"/>
          </a:xfrm>
          <a:prstGeom prst="rect">
            <a:avLst/>
          </a:prstGeom>
        </p:spPr>
        <p:txBody>
          <a:bodyPr/>
          <a:lstStyle>
            <a:lvl1pPr marL="0" indent="0">
              <a:buNone/>
              <a:defRPr sz="1800" b="1"/>
            </a:lvl1pPr>
          </a:lstStyle>
          <a:p>
            <a:pPr lvl="0"/>
            <a:r>
              <a:rPr lang="en-GB" dirty="0"/>
              <a:t>Name</a:t>
            </a:r>
          </a:p>
        </p:txBody>
      </p:sp>
      <p:sp>
        <p:nvSpPr>
          <p:cNvPr id="50" name="Text Placeholder 3">
            <a:extLst>
              <a:ext uri="{FF2B5EF4-FFF2-40B4-BE49-F238E27FC236}">
                <a16:creationId xmlns:a16="http://schemas.microsoft.com/office/drawing/2014/main" id="{7E162795-FEC9-0009-4C57-3A1B46FEE72E}"/>
              </a:ext>
            </a:extLst>
          </p:cNvPr>
          <p:cNvSpPr>
            <a:spLocks noGrp="1"/>
          </p:cNvSpPr>
          <p:nvPr>
            <p:ph type="body" sz="quarter" idx="53" hasCustomPrompt="1"/>
          </p:nvPr>
        </p:nvSpPr>
        <p:spPr>
          <a:xfrm>
            <a:off x="7899384" y="4616300"/>
            <a:ext cx="3816000" cy="275125"/>
          </a:xfrm>
          <a:prstGeom prst="rect">
            <a:avLst/>
          </a:prstGeom>
        </p:spPr>
        <p:txBody>
          <a:bodyPr/>
          <a:lstStyle>
            <a:lvl1pPr marL="0" indent="0">
              <a:buNone/>
              <a:defRPr sz="1600" b="0"/>
            </a:lvl1pPr>
          </a:lstStyle>
          <a:p>
            <a:pPr lvl="0"/>
            <a:r>
              <a:rPr lang="en-GB" dirty="0"/>
              <a:t>Position</a:t>
            </a:r>
          </a:p>
        </p:txBody>
      </p:sp>
      <p:sp>
        <p:nvSpPr>
          <p:cNvPr id="51" name="Text Placeholder 3">
            <a:extLst>
              <a:ext uri="{FF2B5EF4-FFF2-40B4-BE49-F238E27FC236}">
                <a16:creationId xmlns:a16="http://schemas.microsoft.com/office/drawing/2014/main" id="{B60026FD-492D-27C4-7C2E-BBF5F064E617}"/>
              </a:ext>
            </a:extLst>
          </p:cNvPr>
          <p:cNvSpPr>
            <a:spLocks noGrp="1"/>
          </p:cNvSpPr>
          <p:nvPr>
            <p:ph type="body" sz="quarter" idx="54" hasCustomPrompt="1"/>
          </p:nvPr>
        </p:nvSpPr>
        <p:spPr>
          <a:xfrm>
            <a:off x="7899384" y="4999547"/>
            <a:ext cx="3816000" cy="1112124"/>
          </a:xfrm>
          <a:prstGeom prst="rect">
            <a:avLst/>
          </a:prstGeom>
        </p:spPr>
        <p:txBody>
          <a:bodyPr/>
          <a:lstStyle>
            <a:lvl1pPr marL="0" indent="0">
              <a:buNone/>
              <a:defRPr sz="1400" b="0"/>
            </a:lvl1pPr>
          </a:lstStyle>
          <a:p>
            <a:pPr lvl="0"/>
            <a:r>
              <a:rPr lang="en-GB" dirty="0"/>
              <a:t>This is placeholder text</a:t>
            </a:r>
          </a:p>
        </p:txBody>
      </p:sp>
      <p:sp>
        <p:nvSpPr>
          <p:cNvPr id="53" name="Text Placeholder 3">
            <a:extLst>
              <a:ext uri="{FF2B5EF4-FFF2-40B4-BE49-F238E27FC236}">
                <a16:creationId xmlns:a16="http://schemas.microsoft.com/office/drawing/2014/main" id="{E7077005-580D-C3E9-75A5-F724E53E0C7D}"/>
              </a:ext>
            </a:extLst>
          </p:cNvPr>
          <p:cNvSpPr>
            <a:spLocks noGrp="1"/>
          </p:cNvSpPr>
          <p:nvPr>
            <p:ph type="body" sz="quarter" idx="56" hasCustomPrompt="1"/>
          </p:nvPr>
        </p:nvSpPr>
        <p:spPr>
          <a:xfrm>
            <a:off x="8374819" y="6170740"/>
            <a:ext cx="3352901" cy="223168"/>
          </a:xfrm>
          <a:prstGeom prst="rect">
            <a:avLst/>
          </a:prstGeom>
        </p:spPr>
        <p:txBody>
          <a:bodyPr/>
          <a:lstStyle>
            <a:lvl1pPr marL="0" indent="0">
              <a:spcBef>
                <a:spcPts val="0"/>
              </a:spcBef>
              <a:buNone/>
              <a:defRPr sz="1400" b="0">
                <a:solidFill>
                  <a:schemeClr val="tx1"/>
                </a:solidFill>
              </a:defRPr>
            </a:lvl1pPr>
          </a:lstStyle>
          <a:p>
            <a:pPr lvl="0"/>
            <a:r>
              <a:rPr lang="en-GB" dirty="0"/>
              <a:t>Telephone number</a:t>
            </a:r>
          </a:p>
        </p:txBody>
      </p:sp>
      <p:sp>
        <p:nvSpPr>
          <p:cNvPr id="55" name="Text Placeholder 3">
            <a:extLst>
              <a:ext uri="{FF2B5EF4-FFF2-40B4-BE49-F238E27FC236}">
                <a16:creationId xmlns:a16="http://schemas.microsoft.com/office/drawing/2014/main" id="{A1C967D9-E1D2-5724-4EA4-366EC973ED91}"/>
              </a:ext>
            </a:extLst>
          </p:cNvPr>
          <p:cNvSpPr>
            <a:spLocks noGrp="1"/>
          </p:cNvSpPr>
          <p:nvPr>
            <p:ph type="body" sz="quarter" idx="58" hasCustomPrompt="1"/>
          </p:nvPr>
        </p:nvSpPr>
        <p:spPr>
          <a:xfrm>
            <a:off x="8368649" y="6431361"/>
            <a:ext cx="3352901" cy="223168"/>
          </a:xfrm>
          <a:prstGeom prst="rect">
            <a:avLst/>
          </a:prstGeom>
        </p:spPr>
        <p:txBody>
          <a:bodyPr/>
          <a:lstStyle>
            <a:lvl1pPr marL="0" indent="0">
              <a:spcBef>
                <a:spcPts val="0"/>
              </a:spcBef>
              <a:buNone/>
              <a:defRPr sz="1400" b="0">
                <a:solidFill>
                  <a:schemeClr val="tx1"/>
                </a:solidFill>
              </a:defRPr>
            </a:lvl1pPr>
          </a:lstStyle>
          <a:p>
            <a:pPr lvl="0"/>
            <a:r>
              <a:rPr lang="en-GB" dirty="0"/>
              <a:t>E-mail address</a:t>
            </a:r>
          </a:p>
        </p:txBody>
      </p:sp>
      <p:sp>
        <p:nvSpPr>
          <p:cNvPr id="12" name="Picture Placeholder 5">
            <a:extLst>
              <a:ext uri="{FF2B5EF4-FFF2-40B4-BE49-F238E27FC236}">
                <a16:creationId xmlns:a16="http://schemas.microsoft.com/office/drawing/2014/main" id="{9932F52B-8A0F-8046-CEE9-32F9DAD9DC75}"/>
              </a:ext>
            </a:extLst>
          </p:cNvPr>
          <p:cNvSpPr>
            <a:spLocks noGrp="1"/>
          </p:cNvSpPr>
          <p:nvPr>
            <p:ph type="pic" sz="quarter" idx="59"/>
          </p:nvPr>
        </p:nvSpPr>
        <p:spPr>
          <a:xfrm>
            <a:off x="623888" y="1642643"/>
            <a:ext cx="1372336" cy="1867436"/>
          </a:xfrm>
          <a:prstGeom prst="rect">
            <a:avLst/>
          </a:prstGeom>
          <a:blipFill>
            <a:blip r:embed="rId5" cstate="email">
              <a:extLst>
                <a:ext uri="{28A0092B-C50C-407E-A947-70E740481C1C}">
                  <a14:useLocalDpi xmlns:a14="http://schemas.microsoft.com/office/drawing/2010/main"/>
                </a:ext>
              </a:extLst>
            </a:blip>
            <a:stretch>
              <a:fillRect/>
            </a:stretch>
          </a:blipFill>
        </p:spPr>
        <p:txBody>
          <a:bodyPr/>
          <a:lstStyle>
            <a:lvl1pPr>
              <a:defRPr sz="1600"/>
            </a:lvl1pPr>
          </a:lstStyle>
          <a:p>
            <a:r>
              <a:rPr lang="en-GB" dirty="0"/>
              <a:t>Click icon to add picture</a:t>
            </a:r>
            <a:endParaRPr lang="en-US" dirty="0"/>
          </a:p>
        </p:txBody>
      </p:sp>
      <p:sp>
        <p:nvSpPr>
          <p:cNvPr id="32" name="TextBox 31">
            <a:extLst>
              <a:ext uri="{FF2B5EF4-FFF2-40B4-BE49-F238E27FC236}">
                <a16:creationId xmlns:a16="http://schemas.microsoft.com/office/drawing/2014/main" id="{6E8F300F-7649-BCA8-9FD9-BB3FEDC2BA73}"/>
              </a:ext>
            </a:extLst>
          </p:cNvPr>
          <p:cNvSpPr txBox="1"/>
          <p:nvPr userDrawn="1"/>
        </p:nvSpPr>
        <p:spPr>
          <a:xfrm>
            <a:off x="2106613" y="3544872"/>
            <a:ext cx="371218" cy="307777"/>
          </a:xfrm>
          <a:prstGeom prst="rect">
            <a:avLst/>
          </a:prstGeom>
          <a:noFill/>
        </p:spPr>
        <p:txBody>
          <a:bodyPr wrap="square" rtlCol="0">
            <a:spAutoFit/>
          </a:bodyPr>
          <a:lstStyle/>
          <a:p>
            <a:r>
              <a:rPr lang="en-GB" sz="1400" b="1" dirty="0">
                <a:solidFill>
                  <a:srgbClr val="CC0C7B"/>
                </a:solidFill>
              </a:rPr>
              <a:t>T: </a:t>
            </a:r>
          </a:p>
        </p:txBody>
      </p:sp>
      <p:sp>
        <p:nvSpPr>
          <p:cNvPr id="33" name="TextBox 32">
            <a:extLst>
              <a:ext uri="{FF2B5EF4-FFF2-40B4-BE49-F238E27FC236}">
                <a16:creationId xmlns:a16="http://schemas.microsoft.com/office/drawing/2014/main" id="{80A846E8-B170-0301-6452-62C39B7B665C}"/>
              </a:ext>
            </a:extLst>
          </p:cNvPr>
          <p:cNvSpPr txBox="1"/>
          <p:nvPr userDrawn="1"/>
        </p:nvSpPr>
        <p:spPr>
          <a:xfrm>
            <a:off x="2106613" y="3800479"/>
            <a:ext cx="371218" cy="307777"/>
          </a:xfrm>
          <a:prstGeom prst="rect">
            <a:avLst/>
          </a:prstGeom>
          <a:noFill/>
        </p:spPr>
        <p:txBody>
          <a:bodyPr wrap="square" rtlCol="0">
            <a:spAutoFit/>
          </a:bodyPr>
          <a:lstStyle/>
          <a:p>
            <a:r>
              <a:rPr lang="en-GB" sz="1400" b="1" dirty="0">
                <a:solidFill>
                  <a:srgbClr val="CC0C7B"/>
                </a:solidFill>
              </a:rPr>
              <a:t>E: </a:t>
            </a:r>
          </a:p>
        </p:txBody>
      </p:sp>
      <p:sp>
        <p:nvSpPr>
          <p:cNvPr id="34" name="TextBox 33">
            <a:extLst>
              <a:ext uri="{FF2B5EF4-FFF2-40B4-BE49-F238E27FC236}">
                <a16:creationId xmlns:a16="http://schemas.microsoft.com/office/drawing/2014/main" id="{53D8A4B5-AB12-2C69-192E-95B15C4BE065}"/>
              </a:ext>
            </a:extLst>
          </p:cNvPr>
          <p:cNvSpPr txBox="1"/>
          <p:nvPr userDrawn="1"/>
        </p:nvSpPr>
        <p:spPr>
          <a:xfrm>
            <a:off x="2106613" y="6170740"/>
            <a:ext cx="371218" cy="307777"/>
          </a:xfrm>
          <a:prstGeom prst="rect">
            <a:avLst/>
          </a:prstGeom>
          <a:noFill/>
        </p:spPr>
        <p:txBody>
          <a:bodyPr wrap="square" rtlCol="0">
            <a:spAutoFit/>
          </a:bodyPr>
          <a:lstStyle/>
          <a:p>
            <a:r>
              <a:rPr lang="en-GB" sz="1400" b="1" dirty="0">
                <a:solidFill>
                  <a:srgbClr val="CC0C7B"/>
                </a:solidFill>
              </a:rPr>
              <a:t>T: </a:t>
            </a:r>
          </a:p>
        </p:txBody>
      </p:sp>
      <p:sp>
        <p:nvSpPr>
          <p:cNvPr id="35" name="TextBox 34">
            <a:extLst>
              <a:ext uri="{FF2B5EF4-FFF2-40B4-BE49-F238E27FC236}">
                <a16:creationId xmlns:a16="http://schemas.microsoft.com/office/drawing/2014/main" id="{52165E7C-C803-7E2C-5DEF-634CFBE9EC4B}"/>
              </a:ext>
            </a:extLst>
          </p:cNvPr>
          <p:cNvSpPr txBox="1"/>
          <p:nvPr userDrawn="1"/>
        </p:nvSpPr>
        <p:spPr>
          <a:xfrm>
            <a:off x="2106613" y="6426347"/>
            <a:ext cx="371218" cy="307777"/>
          </a:xfrm>
          <a:prstGeom prst="rect">
            <a:avLst/>
          </a:prstGeom>
          <a:noFill/>
        </p:spPr>
        <p:txBody>
          <a:bodyPr wrap="square" rtlCol="0">
            <a:spAutoFit/>
          </a:bodyPr>
          <a:lstStyle/>
          <a:p>
            <a:r>
              <a:rPr lang="en-GB" sz="1400" b="1" dirty="0">
                <a:solidFill>
                  <a:srgbClr val="CC0C7B"/>
                </a:solidFill>
              </a:rPr>
              <a:t>E: </a:t>
            </a:r>
          </a:p>
        </p:txBody>
      </p:sp>
      <p:sp>
        <p:nvSpPr>
          <p:cNvPr id="36" name="TextBox 35">
            <a:extLst>
              <a:ext uri="{FF2B5EF4-FFF2-40B4-BE49-F238E27FC236}">
                <a16:creationId xmlns:a16="http://schemas.microsoft.com/office/drawing/2014/main" id="{D4F8D7C3-3EA6-EEB2-812E-755E92370F73}"/>
              </a:ext>
            </a:extLst>
          </p:cNvPr>
          <p:cNvSpPr txBox="1"/>
          <p:nvPr userDrawn="1"/>
        </p:nvSpPr>
        <p:spPr>
          <a:xfrm>
            <a:off x="7899384" y="6170740"/>
            <a:ext cx="371218" cy="307777"/>
          </a:xfrm>
          <a:prstGeom prst="rect">
            <a:avLst/>
          </a:prstGeom>
          <a:noFill/>
        </p:spPr>
        <p:txBody>
          <a:bodyPr wrap="square" rtlCol="0">
            <a:spAutoFit/>
          </a:bodyPr>
          <a:lstStyle/>
          <a:p>
            <a:r>
              <a:rPr lang="en-GB" sz="1400" b="1" dirty="0">
                <a:solidFill>
                  <a:srgbClr val="CC0C7B"/>
                </a:solidFill>
              </a:rPr>
              <a:t>T: </a:t>
            </a:r>
          </a:p>
        </p:txBody>
      </p:sp>
      <p:sp>
        <p:nvSpPr>
          <p:cNvPr id="37" name="TextBox 36">
            <a:extLst>
              <a:ext uri="{FF2B5EF4-FFF2-40B4-BE49-F238E27FC236}">
                <a16:creationId xmlns:a16="http://schemas.microsoft.com/office/drawing/2014/main" id="{80BF55E5-D833-0201-C9A9-3DD9EF46B340}"/>
              </a:ext>
            </a:extLst>
          </p:cNvPr>
          <p:cNvSpPr txBox="1"/>
          <p:nvPr userDrawn="1"/>
        </p:nvSpPr>
        <p:spPr>
          <a:xfrm>
            <a:off x="7899384" y="6426347"/>
            <a:ext cx="371218" cy="307777"/>
          </a:xfrm>
          <a:prstGeom prst="rect">
            <a:avLst/>
          </a:prstGeom>
          <a:noFill/>
        </p:spPr>
        <p:txBody>
          <a:bodyPr wrap="square" rtlCol="0">
            <a:spAutoFit/>
          </a:bodyPr>
          <a:lstStyle/>
          <a:p>
            <a:r>
              <a:rPr lang="en-GB" sz="1400" b="1" dirty="0">
                <a:solidFill>
                  <a:srgbClr val="CC0C7B"/>
                </a:solidFill>
              </a:rPr>
              <a:t>E: </a:t>
            </a:r>
          </a:p>
        </p:txBody>
      </p:sp>
      <p:sp>
        <p:nvSpPr>
          <p:cNvPr id="38" name="TextBox 37">
            <a:extLst>
              <a:ext uri="{FF2B5EF4-FFF2-40B4-BE49-F238E27FC236}">
                <a16:creationId xmlns:a16="http://schemas.microsoft.com/office/drawing/2014/main" id="{FDF6761D-CAEC-9AC8-DD00-E4F1073EA137}"/>
              </a:ext>
            </a:extLst>
          </p:cNvPr>
          <p:cNvSpPr txBox="1"/>
          <p:nvPr userDrawn="1"/>
        </p:nvSpPr>
        <p:spPr>
          <a:xfrm>
            <a:off x="7899384" y="3544872"/>
            <a:ext cx="371218" cy="307777"/>
          </a:xfrm>
          <a:prstGeom prst="rect">
            <a:avLst/>
          </a:prstGeom>
          <a:noFill/>
        </p:spPr>
        <p:txBody>
          <a:bodyPr wrap="square" rtlCol="0">
            <a:spAutoFit/>
          </a:bodyPr>
          <a:lstStyle/>
          <a:p>
            <a:r>
              <a:rPr lang="en-GB" sz="1400" b="1" dirty="0">
                <a:solidFill>
                  <a:srgbClr val="CC0C7B"/>
                </a:solidFill>
              </a:rPr>
              <a:t>T: </a:t>
            </a:r>
          </a:p>
        </p:txBody>
      </p:sp>
      <p:sp>
        <p:nvSpPr>
          <p:cNvPr id="39" name="TextBox 38">
            <a:extLst>
              <a:ext uri="{FF2B5EF4-FFF2-40B4-BE49-F238E27FC236}">
                <a16:creationId xmlns:a16="http://schemas.microsoft.com/office/drawing/2014/main" id="{71638493-228A-99D6-C8E2-5A75E10AAF05}"/>
              </a:ext>
            </a:extLst>
          </p:cNvPr>
          <p:cNvSpPr txBox="1"/>
          <p:nvPr userDrawn="1"/>
        </p:nvSpPr>
        <p:spPr>
          <a:xfrm>
            <a:off x="7899384" y="3800479"/>
            <a:ext cx="371218" cy="307777"/>
          </a:xfrm>
          <a:prstGeom prst="rect">
            <a:avLst/>
          </a:prstGeom>
          <a:noFill/>
        </p:spPr>
        <p:txBody>
          <a:bodyPr wrap="square" rtlCol="0">
            <a:spAutoFit/>
          </a:bodyPr>
          <a:lstStyle/>
          <a:p>
            <a:r>
              <a:rPr lang="en-GB" sz="1400" b="1" dirty="0">
                <a:solidFill>
                  <a:srgbClr val="CC0C7B"/>
                </a:solidFill>
              </a:rPr>
              <a:t>E: </a:t>
            </a:r>
          </a:p>
        </p:txBody>
      </p:sp>
    </p:spTree>
    <p:extLst>
      <p:ext uri="{BB962C8B-B14F-4D97-AF65-F5344CB8AC3E}">
        <p14:creationId xmlns:p14="http://schemas.microsoft.com/office/powerpoint/2010/main" val="1387164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bg1"/>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093B9C49-53BC-BDDF-1570-FEA3E9142C93}"/>
              </a:ext>
            </a:extLst>
          </p:cNvPr>
          <p:cNvSpPr>
            <a:spLocks noGrp="1"/>
          </p:cNvSpPr>
          <p:nvPr>
            <p:ph type="body" sz="quarter" idx="11" hasCustomPrompt="1"/>
          </p:nvPr>
        </p:nvSpPr>
        <p:spPr>
          <a:xfrm>
            <a:off x="623887" y="2221653"/>
            <a:ext cx="7058866" cy="2474604"/>
          </a:xfrm>
          <a:prstGeom prst="rect">
            <a:avLst/>
          </a:prstGeom>
        </p:spPr>
        <p:txBody>
          <a:bodyPr anchor="b"/>
          <a:lstStyle>
            <a:lvl1pPr marL="0" indent="0">
              <a:buNone/>
              <a:defRPr sz="4800" b="1">
                <a:latin typeface="Goudy Old Style" panose="02020502050305020303" pitchFamily="18" charset="77"/>
              </a:defRPr>
            </a:lvl1pPr>
          </a:lstStyle>
          <a:p>
            <a:pPr lvl="0"/>
            <a:r>
              <a:rPr lang="en-GB" dirty="0"/>
              <a:t>Closing text</a:t>
            </a:r>
            <a:endParaRPr lang="en-US" dirty="0"/>
          </a:p>
        </p:txBody>
      </p:sp>
      <p:sp>
        <p:nvSpPr>
          <p:cNvPr id="19" name="Text Placeholder 17">
            <a:extLst>
              <a:ext uri="{FF2B5EF4-FFF2-40B4-BE49-F238E27FC236}">
                <a16:creationId xmlns:a16="http://schemas.microsoft.com/office/drawing/2014/main" id="{DEEEB267-F48E-A701-C394-60ECA90F93E9}"/>
              </a:ext>
            </a:extLst>
          </p:cNvPr>
          <p:cNvSpPr>
            <a:spLocks noGrp="1" noRot="1" noMove="1" noResize="1" noEditPoints="1" noAdjustHandles="1" noChangeArrowheads="1" noChangeShapeType="1"/>
          </p:cNvSpPr>
          <p:nvPr>
            <p:ph type="body" sz="quarter" idx="13" hasCustomPrompt="1"/>
          </p:nvPr>
        </p:nvSpPr>
        <p:spPr>
          <a:xfrm>
            <a:off x="678074" y="6039011"/>
            <a:ext cx="3752330" cy="281174"/>
          </a:xfrm>
          <a:prstGeom prst="rect">
            <a:avLst/>
          </a:prstGeom>
        </p:spPr>
        <p:txBody>
          <a:bodyPr/>
          <a:lstStyle>
            <a:lvl1pPr marL="0" indent="0" algn="l">
              <a:spcBef>
                <a:spcPts val="0"/>
              </a:spcBef>
              <a:buNone/>
              <a:defRPr sz="1400" b="1"/>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GB" dirty="0"/>
              <a:t>www.mfmac.com</a:t>
            </a:r>
          </a:p>
        </p:txBody>
      </p:sp>
      <p:pic>
        <p:nvPicPr>
          <p:cNvPr id="7" name="Graphic 6">
            <a:extLst>
              <a:ext uri="{FF2B5EF4-FFF2-40B4-BE49-F238E27FC236}">
                <a16:creationId xmlns:a16="http://schemas.microsoft.com/office/drawing/2014/main" id="{31EC1D6D-B7B2-FB39-A9CE-4D1BBD0E889D}"/>
              </a:ext>
            </a:extLst>
          </p:cNvPr>
          <p:cNvPicPr>
            <a:picLocks noChangeAspect="1"/>
          </p:cNvPicPr>
          <p:nvPr userDrawn="1"/>
        </p:nvPicPr>
        <p:blipFill>
          <a:blip r:embed="rId2"/>
          <a:srcRect/>
          <a:stretch/>
        </p:blipFill>
        <p:spPr>
          <a:xfrm>
            <a:off x="7910512" y="356418"/>
            <a:ext cx="3657600" cy="2389447"/>
          </a:xfrm>
          <a:prstGeom prst="rect">
            <a:avLst/>
          </a:prstGeom>
        </p:spPr>
      </p:pic>
      <p:sp>
        <p:nvSpPr>
          <p:cNvPr id="5" name="Text Placeholder 17">
            <a:extLst>
              <a:ext uri="{FF2B5EF4-FFF2-40B4-BE49-F238E27FC236}">
                <a16:creationId xmlns:a16="http://schemas.microsoft.com/office/drawing/2014/main" id="{DEEEB267-F48E-A701-C394-60ECA90F93E9}"/>
              </a:ext>
            </a:extLst>
          </p:cNvPr>
          <p:cNvSpPr>
            <a:spLocks noGrp="1" noRot="1" noMove="1" noResize="1" noEditPoints="1" noAdjustHandles="1" noChangeArrowheads="1" noChangeShapeType="1"/>
          </p:cNvSpPr>
          <p:nvPr>
            <p:ph type="body" sz="quarter" idx="14" hasCustomPrompt="1"/>
          </p:nvPr>
        </p:nvSpPr>
        <p:spPr>
          <a:xfrm>
            <a:off x="678074" y="6321020"/>
            <a:ext cx="3752330" cy="281174"/>
          </a:xfrm>
          <a:prstGeom prst="rect">
            <a:avLst/>
          </a:prstGeom>
        </p:spPr>
        <p:txBody>
          <a:bodyPr/>
          <a:lstStyle>
            <a:lvl1pPr marL="0" indent="0" algn="l">
              <a:spcBef>
                <a:spcPts val="0"/>
              </a:spcBef>
              <a:buNone/>
              <a:defRPr sz="1400" b="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GB" dirty="0"/>
              <a:t>© Morton Fraser MacRoberts LLP</a:t>
            </a:r>
            <a:endParaRPr lang="en-US" dirty="0"/>
          </a:p>
        </p:txBody>
      </p:sp>
      <p:pic>
        <p:nvPicPr>
          <p:cNvPr id="13" name="Picture 12" descr="A black and pink logo&#10;&#10;AI-generated content may be incorrect.">
            <a:extLst>
              <a:ext uri="{FF2B5EF4-FFF2-40B4-BE49-F238E27FC236}">
                <a16:creationId xmlns:a16="http://schemas.microsoft.com/office/drawing/2014/main" id="{390BF816-C80E-1D4C-8E9F-F830F275C723}"/>
              </a:ext>
            </a:extLst>
          </p:cNvPr>
          <p:cNvPicPr>
            <a:picLocks noChangeAspect="1"/>
          </p:cNvPicPr>
          <p:nvPr userDrawn="1"/>
        </p:nvPicPr>
        <p:blipFill>
          <a:blip r:embed="rId3"/>
          <a:stretch>
            <a:fillRect/>
          </a:stretch>
        </p:blipFill>
        <p:spPr>
          <a:xfrm>
            <a:off x="9018620" y="6271384"/>
            <a:ext cx="2549492" cy="330810"/>
          </a:xfrm>
          <a:prstGeom prst="rect">
            <a:avLst/>
          </a:prstGeom>
        </p:spPr>
      </p:pic>
    </p:spTree>
    <p:extLst>
      <p:ext uri="{BB962C8B-B14F-4D97-AF65-F5344CB8AC3E}">
        <p14:creationId xmlns:p14="http://schemas.microsoft.com/office/powerpoint/2010/main" val="2145049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4793274"/>
      </p:ext>
    </p:extLst>
  </p:cSld>
  <p:clrMap bg1="lt1" tx1="dk1" bg2="lt2" tx2="dk2" accent1="accent1" accent2="accent2" accent3="accent3" accent4="accent4" accent5="accent5" accent6="accent6" hlink="hlink" folHlink="folHlink"/>
  <p:sldLayoutIdLst>
    <p:sldLayoutId id="2147483651" r:id="rId1"/>
    <p:sldLayoutId id="2147483654" r:id="rId2"/>
    <p:sldLayoutId id="2147483649" r:id="rId3"/>
    <p:sldLayoutId id="2147483650" r:id="rId4"/>
    <p:sldLayoutId id="2147483652" r:id="rId5"/>
    <p:sldLayoutId id="2147483653"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93" userDrawn="1">
          <p15:clr>
            <a:srgbClr val="F26B43"/>
          </p15:clr>
        </p15:guide>
        <p15:guide id="3" pos="3840" userDrawn="1">
          <p15:clr>
            <a:srgbClr val="F26B43"/>
          </p15:clr>
        </p15:guide>
        <p15:guide id="4" pos="7287" userDrawn="1">
          <p15:clr>
            <a:srgbClr val="F26B43"/>
          </p15:clr>
        </p15:guide>
        <p15:guide id="5" orient="horz" pos="799" userDrawn="1">
          <p15:clr>
            <a:srgbClr val="F26B43"/>
          </p15:clr>
        </p15:guide>
        <p15:guide id="6" orient="horz" pos="3521" userDrawn="1">
          <p15:clr>
            <a:srgbClr val="F26B43"/>
          </p15:clr>
        </p15:guide>
        <p15:guide id="7" orient="horz" pos="391" userDrawn="1">
          <p15:clr>
            <a:srgbClr val="F26B43"/>
          </p15:clr>
        </p15:guide>
        <p15:guide id="8" orient="horz" pos="3952" userDrawn="1">
          <p15:clr>
            <a:srgbClr val="F26B43"/>
          </p15:clr>
        </p15:guide>
        <p15:guide id="9" orient="horz" pos="3680" userDrawn="1">
          <p15:clr>
            <a:srgbClr val="F26B43"/>
          </p15:clr>
        </p15:guide>
        <p15:guide id="10" pos="3477" userDrawn="1">
          <p15:clr>
            <a:srgbClr val="F26B43"/>
          </p15:clr>
        </p15:guide>
        <p15:guide id="11" pos="420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business.gov.uk/campaign/employment-chang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gov.uk/government/publications/implementing-the-plan-to-make-work-pay-and-employment-rights-act/plan-to-make-work-pay-and-employment-rights-act-timeline-update"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assets.publishing.service.gov.uk/media/6984cccba3cfa2208f06b54e/make_work_pay_consultation_modernising_the_agency_work_regulatory_framework.pdf?g5bh9qkxvcw" TargetMode="External"/><Relationship Id="rId3" Type="http://schemas.openxmlformats.org/officeDocument/2006/relationships/hyperlink" Target="https://assets.publishing.service.gov.uk/media/69820ae9f2ea511998158fd8/make-work-pay-consultation-on-the-revised-code-of-practice-on-access-and-unfair-practices-and-unfair-practices-in-electronic-ballots.pdf?z5enxk9fxe" TargetMode="External"/><Relationship Id="rId7" Type="http://schemas.openxmlformats.org/officeDocument/2006/relationships/hyperlink" Target="https://assets.publishing.service.gov.uk/media/6984cee12df808759a7bd772/make-work-pay-consultation-on-improving-access-to-flexible-working.pdf?73gchat4oqd"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assets.publishing.service.gov.uk/media/699f1ac9db2401de164d6d55/make-work-pay-protection-from-detriments-for-taking-industrial-action.pdf" TargetMode="External"/><Relationship Id="rId5" Type="http://schemas.openxmlformats.org/officeDocument/2006/relationships/hyperlink" Target="https://assets.publishing.service.gov.uk/media/6983687aafabc06c35d34403/make-work-pay-strengthening-the-law-on-tipping.pdf?ekc7voo1oxc" TargetMode="External"/><Relationship Id="rId4" Type="http://schemas.openxmlformats.org/officeDocument/2006/relationships/hyperlink" Target="https://assets.publishing.service.gov.uk/media/6980c121f0e5cf1ed2612e2a/consultation-on-fire-and-rehire-changes-to-expenses-benefits-and-shift-patterns.pdf?eqz7u7yh08o" TargetMode="External"/><Relationship Id="rId9" Type="http://schemas.openxmlformats.org/officeDocument/2006/relationships/hyperlink" Target="https://assets.publishing.service.gov.uk/media/69a030bc6457311dafbbcd49/make-work-pay-consultation-threshold-for-triggering-collective-redundancy-obligations.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7BFF51D-4D4D-6CBB-9F50-851907BFD773}"/>
              </a:ext>
            </a:extLst>
          </p:cNvPr>
          <p:cNvSpPr>
            <a:spLocks noGrp="1"/>
          </p:cNvSpPr>
          <p:nvPr>
            <p:ph type="body" sz="quarter" idx="11"/>
          </p:nvPr>
        </p:nvSpPr>
        <p:spPr>
          <a:xfrm>
            <a:off x="623888" y="3288633"/>
            <a:ext cx="3752330" cy="1331494"/>
          </a:xfrm>
        </p:spPr>
        <p:txBody>
          <a:bodyPr/>
          <a:lstStyle/>
          <a:p>
            <a:endParaRPr lang="en-GB" sz="3600" dirty="0">
              <a:latin typeface="+mn-lt"/>
            </a:endParaRPr>
          </a:p>
          <a:p>
            <a:endParaRPr lang="en-GB" sz="3600" dirty="0">
              <a:latin typeface="+mn-lt"/>
            </a:endParaRPr>
          </a:p>
          <a:p>
            <a:endParaRPr lang="en-GB" sz="3600" dirty="0">
              <a:latin typeface="+mn-lt"/>
            </a:endParaRPr>
          </a:p>
          <a:p>
            <a:endParaRPr lang="en-GB" sz="3600" dirty="0">
              <a:latin typeface="+mn-lt"/>
            </a:endParaRPr>
          </a:p>
          <a:p>
            <a:r>
              <a:rPr lang="en-GB" sz="3600" dirty="0">
                <a:latin typeface="+mn-lt"/>
              </a:rPr>
              <a:t>Employment Rights Act update and other April changes</a:t>
            </a:r>
          </a:p>
        </p:txBody>
      </p:sp>
      <p:sp>
        <p:nvSpPr>
          <p:cNvPr id="9" name="Text Placeholder 8">
            <a:extLst>
              <a:ext uri="{FF2B5EF4-FFF2-40B4-BE49-F238E27FC236}">
                <a16:creationId xmlns:a16="http://schemas.microsoft.com/office/drawing/2014/main" id="{28C8C677-A476-B659-4238-AB3D5CF2FCE8}"/>
              </a:ext>
            </a:extLst>
          </p:cNvPr>
          <p:cNvSpPr>
            <a:spLocks noGrp="1"/>
          </p:cNvSpPr>
          <p:nvPr>
            <p:ph type="body" sz="quarter" idx="12"/>
          </p:nvPr>
        </p:nvSpPr>
        <p:spPr>
          <a:xfrm>
            <a:off x="623888" y="4986867"/>
            <a:ext cx="3752330" cy="950697"/>
          </a:xfrm>
        </p:spPr>
        <p:txBody>
          <a:bodyPr/>
          <a:lstStyle/>
          <a:p>
            <a:r>
              <a:rPr lang="en-GB" dirty="0"/>
              <a:t>Innes Clark, Lindsey Cartwright and Alan Delaney</a:t>
            </a:r>
          </a:p>
          <a:p>
            <a:r>
              <a:rPr lang="en-GB" dirty="0"/>
              <a:t>MFMac Employment Team</a:t>
            </a:r>
          </a:p>
        </p:txBody>
      </p:sp>
      <p:sp>
        <p:nvSpPr>
          <p:cNvPr id="10" name="Text Placeholder 9">
            <a:extLst>
              <a:ext uri="{FF2B5EF4-FFF2-40B4-BE49-F238E27FC236}">
                <a16:creationId xmlns:a16="http://schemas.microsoft.com/office/drawing/2014/main" id="{7477EF2C-14C2-BBCC-F5F4-A0543CE8EE80}"/>
              </a:ext>
            </a:extLst>
          </p:cNvPr>
          <p:cNvSpPr>
            <a:spLocks noGrp="1"/>
          </p:cNvSpPr>
          <p:nvPr>
            <p:ph type="body" sz="quarter" idx="13"/>
          </p:nvPr>
        </p:nvSpPr>
        <p:spPr>
          <a:xfrm>
            <a:off x="623888" y="6078986"/>
            <a:ext cx="3752330" cy="334940"/>
          </a:xfrm>
        </p:spPr>
        <p:txBody>
          <a:bodyPr/>
          <a:lstStyle/>
          <a:p>
            <a:r>
              <a:rPr lang="en-GB" dirty="0"/>
              <a:t>12 March 2026</a:t>
            </a:r>
          </a:p>
        </p:txBody>
      </p:sp>
      <p:pic>
        <p:nvPicPr>
          <p:cNvPr id="2" name="Content Placeholder 1">
            <a:extLst>
              <a:ext uri="{FF2B5EF4-FFF2-40B4-BE49-F238E27FC236}">
                <a16:creationId xmlns:a16="http://schemas.microsoft.com/office/drawing/2014/main" id="{8716CEDC-F913-4DE5-B3D8-9F2E5B57FDC8}"/>
              </a:ext>
            </a:extLst>
          </p:cNvPr>
          <p:cNvPicPr>
            <a:picLocks noGrp="1" noChangeAspect="1"/>
          </p:cNvPicPr>
          <p:nvPr>
            <p:ph sz="quarter" idx="14"/>
          </p:nvPr>
        </p:nvPicPr>
        <p:blipFill>
          <a:blip r:embed="rId3"/>
          <a:stretch>
            <a:fillRect/>
          </a:stretch>
        </p:blipFill>
        <p:spPr>
          <a:prstGeom prst="rect">
            <a:avLst/>
          </a:prstGeom>
        </p:spPr>
      </p:pic>
    </p:spTree>
    <p:extLst>
      <p:ext uri="{BB962C8B-B14F-4D97-AF65-F5344CB8AC3E}">
        <p14:creationId xmlns:p14="http://schemas.microsoft.com/office/powerpoint/2010/main" val="1353047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E1607-327C-23C5-9AD8-DD49ECC9BB57}"/>
              </a:ext>
            </a:extLst>
          </p:cNvPr>
          <p:cNvSpPr>
            <a:spLocks noGrp="1"/>
          </p:cNvSpPr>
          <p:nvPr>
            <p:ph type="title"/>
          </p:nvPr>
        </p:nvSpPr>
        <p:spPr/>
        <p:txBody>
          <a:bodyPr/>
          <a:lstStyle/>
          <a:p>
            <a:r>
              <a:rPr lang="en-GB" dirty="0"/>
              <a:t>Whistleblowing protection - sexual harassment</a:t>
            </a:r>
          </a:p>
        </p:txBody>
      </p:sp>
      <p:sp>
        <p:nvSpPr>
          <p:cNvPr id="3" name="Content Placeholder 2">
            <a:extLst>
              <a:ext uri="{FF2B5EF4-FFF2-40B4-BE49-F238E27FC236}">
                <a16:creationId xmlns:a16="http://schemas.microsoft.com/office/drawing/2014/main" id="{90F19169-9BEE-750A-FDE9-B8A3E9599273}"/>
              </a:ext>
            </a:extLst>
          </p:cNvPr>
          <p:cNvSpPr>
            <a:spLocks noGrp="1"/>
          </p:cNvSpPr>
          <p:nvPr>
            <p:ph sz="quarter" idx="10"/>
          </p:nvPr>
        </p:nvSpPr>
        <p:spPr>
          <a:xfrm>
            <a:off x="838199" y="1690688"/>
            <a:ext cx="10729914" cy="4386261"/>
          </a:xfrm>
        </p:spPr>
        <p:txBody>
          <a:bodyPr/>
          <a:lstStyle/>
          <a:p>
            <a:r>
              <a:rPr lang="en-GB" sz="2600" dirty="0"/>
              <a:t>Sexual harassment reports will become a qualifying disclosure for whistleblowing purposes from 6 April</a:t>
            </a:r>
          </a:p>
          <a:p>
            <a:r>
              <a:rPr lang="en-GB" sz="2600" dirty="0"/>
              <a:t>Will still need to meet usual whistleblowing tests</a:t>
            </a:r>
          </a:p>
          <a:p>
            <a:r>
              <a:rPr lang="en-GB" sz="2600" dirty="0"/>
              <a:t>Anyone making such a disclosure will be protected from detriment and dismissal because of making the disclosure</a:t>
            </a:r>
          </a:p>
          <a:p>
            <a:r>
              <a:rPr lang="en-GB" sz="2600" dirty="0"/>
              <a:t>If dismissed for making the disclosure they may also apply to a tribunal for “interim relief”</a:t>
            </a:r>
          </a:p>
          <a:p>
            <a:r>
              <a:rPr lang="en-GB" sz="2600" dirty="0"/>
              <a:t>Arguably sexual harassment reports are already qualifying disclosures as sexual harassment may amount to breach of a legal obligation</a:t>
            </a:r>
          </a:p>
        </p:txBody>
      </p:sp>
    </p:spTree>
    <p:extLst>
      <p:ext uri="{BB962C8B-B14F-4D97-AF65-F5344CB8AC3E}">
        <p14:creationId xmlns:p14="http://schemas.microsoft.com/office/powerpoint/2010/main" val="4101212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CC796-B271-5A22-1C75-04A6E05652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F036E1-80EB-D3D4-D51E-7F6B0CE4E5E6}"/>
              </a:ext>
            </a:extLst>
          </p:cNvPr>
          <p:cNvSpPr>
            <a:spLocks noGrp="1"/>
          </p:cNvSpPr>
          <p:nvPr>
            <p:ph type="title"/>
          </p:nvPr>
        </p:nvSpPr>
        <p:spPr/>
        <p:txBody>
          <a:bodyPr/>
          <a:lstStyle/>
          <a:p>
            <a:r>
              <a:rPr lang="en-GB" dirty="0"/>
              <a:t>Sexual harassment as qualifying disclosure</a:t>
            </a:r>
          </a:p>
        </p:txBody>
      </p:sp>
      <p:graphicFrame>
        <p:nvGraphicFramePr>
          <p:cNvPr id="4" name="Content Placeholder 3">
            <a:extLst>
              <a:ext uri="{FF2B5EF4-FFF2-40B4-BE49-F238E27FC236}">
                <a16:creationId xmlns:a16="http://schemas.microsoft.com/office/drawing/2014/main" id="{8B5A2128-0DFA-EB09-FE45-FAA902B9B45C}"/>
              </a:ext>
            </a:extLst>
          </p:cNvPr>
          <p:cNvGraphicFramePr>
            <a:graphicFrameLocks noGrp="1"/>
          </p:cNvGraphicFramePr>
          <p:nvPr>
            <p:ph sz="quarter" idx="10"/>
            <p:extLst>
              <p:ext uri="{D42A27DB-BD31-4B8C-83A1-F6EECF244321}">
                <p14:modId xmlns:p14="http://schemas.microsoft.com/office/powerpoint/2010/main" val="3872422057"/>
              </p:ext>
            </p:extLst>
          </p:nvPr>
        </p:nvGraphicFramePr>
        <p:xfrm>
          <a:off x="838200" y="2008188"/>
          <a:ext cx="10729912" cy="3205480"/>
        </p:xfrm>
        <a:graphic>
          <a:graphicData uri="http://schemas.openxmlformats.org/drawingml/2006/table">
            <a:tbl>
              <a:tblPr firstRow="1" bandRow="1">
                <a:tableStyleId>{BDBED569-4797-4DF1-A0F4-6AAB3CD982D8}</a:tableStyleId>
              </a:tblPr>
              <a:tblGrid>
                <a:gridCol w="5364956">
                  <a:extLst>
                    <a:ext uri="{9D8B030D-6E8A-4147-A177-3AD203B41FA5}">
                      <a16:colId xmlns:a16="http://schemas.microsoft.com/office/drawing/2014/main" val="1880830666"/>
                    </a:ext>
                  </a:extLst>
                </a:gridCol>
                <a:gridCol w="5364956">
                  <a:extLst>
                    <a:ext uri="{9D8B030D-6E8A-4147-A177-3AD203B41FA5}">
                      <a16:colId xmlns:a16="http://schemas.microsoft.com/office/drawing/2014/main" val="1014808181"/>
                    </a:ext>
                  </a:extLst>
                </a:gridCol>
              </a:tblGrid>
              <a:tr h="370840">
                <a:tc>
                  <a:txBody>
                    <a:bodyPr/>
                    <a:lstStyle/>
                    <a:p>
                      <a:r>
                        <a:rPr lang="en-GB" dirty="0"/>
                        <a:t>Impact</a:t>
                      </a:r>
                    </a:p>
                  </a:txBody>
                  <a:tcPr/>
                </a:tc>
                <a:tc>
                  <a:txBody>
                    <a:bodyPr/>
                    <a:lstStyle/>
                    <a:p>
                      <a:r>
                        <a:rPr lang="en-GB" dirty="0"/>
                        <a:t>Actions</a:t>
                      </a:r>
                    </a:p>
                  </a:txBody>
                  <a:tcPr/>
                </a:tc>
                <a:extLst>
                  <a:ext uri="{0D108BD9-81ED-4DB2-BD59-A6C34878D82A}">
                    <a16:rowId xmlns:a16="http://schemas.microsoft.com/office/drawing/2014/main" val="1238632530"/>
                  </a:ext>
                </a:extLst>
              </a:tr>
              <a:tr h="370840">
                <a:tc>
                  <a:txBody>
                    <a:bodyPr/>
                    <a:lstStyle/>
                    <a:p>
                      <a:r>
                        <a:rPr lang="en-GB" dirty="0"/>
                        <a:t>Consider if grievances relating to sexual harassment attract whistleblower protections</a:t>
                      </a:r>
                    </a:p>
                  </a:txBody>
                  <a:tcPr/>
                </a:tc>
                <a:tc>
                  <a:txBody>
                    <a:bodyPr/>
                    <a:lstStyle/>
                    <a:p>
                      <a:r>
                        <a:rPr lang="en-GB" dirty="0"/>
                        <a:t>Update whistleblowing policies to explicitly reference sexual harassment</a:t>
                      </a:r>
                    </a:p>
                  </a:txBody>
                  <a:tcPr/>
                </a:tc>
                <a:extLst>
                  <a:ext uri="{0D108BD9-81ED-4DB2-BD59-A6C34878D82A}">
                    <a16:rowId xmlns:a16="http://schemas.microsoft.com/office/drawing/2014/main" val="3582257014"/>
                  </a:ext>
                </a:extLst>
              </a:tr>
              <a:tr h="370840">
                <a:tc>
                  <a:txBody>
                    <a:bodyPr/>
                    <a:lstStyle/>
                    <a:p>
                      <a:r>
                        <a:rPr lang="en-GB" dirty="0"/>
                        <a:t>Essential that any future treatment (for unrelated reasons) of the employee reporting sexual harassment can be evidenced</a:t>
                      </a:r>
                    </a:p>
                  </a:txBody>
                  <a:tcPr/>
                </a:tc>
                <a:tc>
                  <a:txBody>
                    <a:bodyPr/>
                    <a:lstStyle/>
                    <a:p>
                      <a:r>
                        <a:rPr lang="en-GB" dirty="0"/>
                        <a:t>If employee is subsequently disciplined etc for unrelated reasons, use different management personnel to deal with each process</a:t>
                      </a:r>
                    </a:p>
                  </a:txBody>
                  <a:tcPr/>
                </a:tc>
                <a:extLst>
                  <a:ext uri="{0D108BD9-81ED-4DB2-BD59-A6C34878D82A}">
                    <a16:rowId xmlns:a16="http://schemas.microsoft.com/office/drawing/2014/main" val="799305536"/>
                  </a:ext>
                </a:extLst>
              </a:tr>
              <a:tr h="370840">
                <a:tc>
                  <a:txBody>
                    <a:bodyPr/>
                    <a:lstStyle/>
                    <a:p>
                      <a:endParaRPr lang="en-GB" dirty="0"/>
                    </a:p>
                  </a:txBody>
                  <a:tcPr/>
                </a:tc>
                <a:tc>
                  <a:txBody>
                    <a:bodyPr/>
                    <a:lstStyle/>
                    <a:p>
                      <a:r>
                        <a:rPr lang="en-GB" dirty="0"/>
                        <a:t>Train managers to recognise sexual harassment reports as potential disclosures</a:t>
                      </a:r>
                    </a:p>
                  </a:txBody>
                  <a:tcPr/>
                </a:tc>
                <a:extLst>
                  <a:ext uri="{0D108BD9-81ED-4DB2-BD59-A6C34878D82A}">
                    <a16:rowId xmlns:a16="http://schemas.microsoft.com/office/drawing/2014/main" val="1309660841"/>
                  </a:ext>
                </a:extLst>
              </a:tr>
              <a:tr h="370840">
                <a:tc>
                  <a:txBody>
                    <a:bodyPr/>
                    <a:lstStyle/>
                    <a:p>
                      <a:endParaRPr lang="en-GB" dirty="0"/>
                    </a:p>
                  </a:txBody>
                  <a:tcPr/>
                </a:tc>
                <a:tc>
                  <a:txBody>
                    <a:bodyPr/>
                    <a:lstStyle/>
                    <a:p>
                      <a:r>
                        <a:rPr lang="en-GB" dirty="0"/>
                        <a:t>Ensure anti-harassment policies and training are up to date</a:t>
                      </a:r>
                    </a:p>
                  </a:txBody>
                  <a:tcPr/>
                </a:tc>
                <a:extLst>
                  <a:ext uri="{0D108BD9-81ED-4DB2-BD59-A6C34878D82A}">
                    <a16:rowId xmlns:a16="http://schemas.microsoft.com/office/drawing/2014/main" val="1954614821"/>
                  </a:ext>
                </a:extLst>
              </a:tr>
            </a:tbl>
          </a:graphicData>
        </a:graphic>
      </p:graphicFrame>
    </p:spTree>
    <p:extLst>
      <p:ext uri="{BB962C8B-B14F-4D97-AF65-F5344CB8AC3E}">
        <p14:creationId xmlns:p14="http://schemas.microsoft.com/office/powerpoint/2010/main" val="3715555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3972C-12AE-8390-1313-440B53A44695}"/>
              </a:ext>
            </a:extLst>
          </p:cNvPr>
          <p:cNvSpPr>
            <a:spLocks noGrp="1"/>
          </p:cNvSpPr>
          <p:nvPr>
            <p:ph type="title"/>
          </p:nvPr>
        </p:nvSpPr>
        <p:spPr/>
        <p:txBody>
          <a:bodyPr/>
          <a:lstStyle/>
          <a:p>
            <a:r>
              <a:rPr lang="en-GB" dirty="0"/>
              <a:t>Gender equality action plans</a:t>
            </a:r>
          </a:p>
        </p:txBody>
      </p:sp>
      <p:sp>
        <p:nvSpPr>
          <p:cNvPr id="3" name="Content Placeholder 2">
            <a:extLst>
              <a:ext uri="{FF2B5EF4-FFF2-40B4-BE49-F238E27FC236}">
                <a16:creationId xmlns:a16="http://schemas.microsoft.com/office/drawing/2014/main" id="{DB0E400F-6D19-4D7A-419D-38953D99CF07}"/>
              </a:ext>
            </a:extLst>
          </p:cNvPr>
          <p:cNvSpPr>
            <a:spLocks noGrp="1"/>
          </p:cNvSpPr>
          <p:nvPr>
            <p:ph sz="quarter" idx="10"/>
          </p:nvPr>
        </p:nvSpPr>
        <p:spPr>
          <a:xfrm>
            <a:off x="838199" y="1540042"/>
            <a:ext cx="10729914" cy="4536907"/>
          </a:xfrm>
        </p:spPr>
        <p:txBody>
          <a:bodyPr/>
          <a:lstStyle/>
          <a:p>
            <a:r>
              <a:rPr lang="en-GB" dirty="0"/>
              <a:t>From 2027, employers with 250 or more employees will be required to develop and publish equality action plans (“EAP”)</a:t>
            </a:r>
          </a:p>
          <a:p>
            <a:r>
              <a:rPr lang="en-GB" dirty="0"/>
              <a:t>Voluntary from 6 April 2026</a:t>
            </a:r>
          </a:p>
          <a:p>
            <a:r>
              <a:rPr lang="en-GB" dirty="0"/>
              <a:t>EAPs should show what steps are being taken in relation to prescribed matters related to gender equality</a:t>
            </a:r>
          </a:p>
          <a:p>
            <a:r>
              <a:rPr lang="en-GB" dirty="0"/>
              <a:t>Matters relating to gender equality are those concerning the advance of equality between male and female employees including addressing the gender pay gap and supporting employees going through menopause</a:t>
            </a:r>
          </a:p>
          <a:p>
            <a:pPr marL="0" indent="0">
              <a:buNone/>
            </a:pPr>
            <a:endParaRPr lang="en-GB" dirty="0"/>
          </a:p>
          <a:p>
            <a:endParaRPr lang="en-GB" dirty="0"/>
          </a:p>
        </p:txBody>
      </p:sp>
    </p:spTree>
    <p:extLst>
      <p:ext uri="{BB962C8B-B14F-4D97-AF65-F5344CB8AC3E}">
        <p14:creationId xmlns:p14="http://schemas.microsoft.com/office/powerpoint/2010/main" val="1673468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D50ED-AF85-3F04-CB4D-38D2E127B492}"/>
              </a:ext>
            </a:extLst>
          </p:cNvPr>
          <p:cNvSpPr>
            <a:spLocks noGrp="1"/>
          </p:cNvSpPr>
          <p:nvPr>
            <p:ph type="title"/>
          </p:nvPr>
        </p:nvSpPr>
        <p:spPr/>
        <p:txBody>
          <a:bodyPr/>
          <a:lstStyle/>
          <a:p>
            <a:r>
              <a:rPr lang="en-GB" dirty="0"/>
              <a:t>Gender equality action plans</a:t>
            </a:r>
          </a:p>
        </p:txBody>
      </p:sp>
      <p:sp>
        <p:nvSpPr>
          <p:cNvPr id="3" name="Content Placeholder 2">
            <a:extLst>
              <a:ext uri="{FF2B5EF4-FFF2-40B4-BE49-F238E27FC236}">
                <a16:creationId xmlns:a16="http://schemas.microsoft.com/office/drawing/2014/main" id="{B104D4C2-05CC-1FC5-E9F5-67380A4FEAC2}"/>
              </a:ext>
            </a:extLst>
          </p:cNvPr>
          <p:cNvSpPr>
            <a:spLocks noGrp="1"/>
          </p:cNvSpPr>
          <p:nvPr>
            <p:ph sz="quarter" idx="10"/>
          </p:nvPr>
        </p:nvSpPr>
        <p:spPr>
          <a:xfrm>
            <a:off x="838199" y="1549400"/>
            <a:ext cx="10729914" cy="4527549"/>
          </a:xfrm>
        </p:spPr>
        <p:txBody>
          <a:bodyPr/>
          <a:lstStyle/>
          <a:p>
            <a:r>
              <a:rPr lang="en-GB" dirty="0"/>
              <a:t>Employer will also have to publish prescribed information relating to their plans</a:t>
            </a:r>
          </a:p>
          <a:p>
            <a:r>
              <a:rPr lang="en-GB" dirty="0"/>
              <a:t>UK government has also stated employers will be required to outline in the equality action plans what steps they are taking to reduce the risk and prevalence of sexual harassment </a:t>
            </a:r>
          </a:p>
          <a:p>
            <a:pPr lvl="0"/>
            <a:r>
              <a:rPr lang="en-GB" dirty="0"/>
              <a:t>Government published guidance on 4 March on creating an equality action plan, along with reference to webpages with useful information </a:t>
            </a:r>
          </a:p>
          <a:p>
            <a:pPr lvl="0"/>
            <a:r>
              <a:rPr lang="en-GB" dirty="0"/>
              <a:t>More guidance will follow in April, covering steps to take and monitoring the impact of any actions taken by tracking relevant data</a:t>
            </a:r>
          </a:p>
          <a:p>
            <a:endParaRPr lang="en-GB" dirty="0"/>
          </a:p>
        </p:txBody>
      </p:sp>
    </p:spTree>
    <p:extLst>
      <p:ext uri="{BB962C8B-B14F-4D97-AF65-F5344CB8AC3E}">
        <p14:creationId xmlns:p14="http://schemas.microsoft.com/office/powerpoint/2010/main" val="498261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8996C-5092-0094-BBE5-474580A985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1E05B7-C4A8-3029-EC7D-659892C88A9E}"/>
              </a:ext>
            </a:extLst>
          </p:cNvPr>
          <p:cNvSpPr>
            <a:spLocks noGrp="1"/>
          </p:cNvSpPr>
          <p:nvPr>
            <p:ph type="title"/>
          </p:nvPr>
        </p:nvSpPr>
        <p:spPr/>
        <p:txBody>
          <a:bodyPr/>
          <a:lstStyle/>
          <a:p>
            <a:r>
              <a:rPr lang="en-GB" dirty="0"/>
              <a:t>Gender equality action plans</a:t>
            </a:r>
          </a:p>
        </p:txBody>
      </p:sp>
      <p:graphicFrame>
        <p:nvGraphicFramePr>
          <p:cNvPr id="4" name="Content Placeholder 3">
            <a:extLst>
              <a:ext uri="{FF2B5EF4-FFF2-40B4-BE49-F238E27FC236}">
                <a16:creationId xmlns:a16="http://schemas.microsoft.com/office/drawing/2014/main" id="{82C6FD2A-514D-5ACC-54D0-322D8679A7A6}"/>
              </a:ext>
            </a:extLst>
          </p:cNvPr>
          <p:cNvGraphicFramePr>
            <a:graphicFrameLocks noGrp="1"/>
          </p:cNvGraphicFramePr>
          <p:nvPr>
            <p:ph sz="quarter" idx="10"/>
            <p:extLst>
              <p:ext uri="{D42A27DB-BD31-4B8C-83A1-F6EECF244321}">
                <p14:modId xmlns:p14="http://schemas.microsoft.com/office/powerpoint/2010/main" val="3445643478"/>
              </p:ext>
            </p:extLst>
          </p:nvPr>
        </p:nvGraphicFramePr>
        <p:xfrm>
          <a:off x="838200" y="1797050"/>
          <a:ext cx="10729912" cy="4716780"/>
        </p:xfrm>
        <a:graphic>
          <a:graphicData uri="http://schemas.openxmlformats.org/drawingml/2006/table">
            <a:tbl>
              <a:tblPr firstRow="1" bandRow="1">
                <a:tableStyleId>{BDBED569-4797-4DF1-A0F4-6AAB3CD982D8}</a:tableStyleId>
              </a:tblPr>
              <a:tblGrid>
                <a:gridCol w="5397500">
                  <a:extLst>
                    <a:ext uri="{9D8B030D-6E8A-4147-A177-3AD203B41FA5}">
                      <a16:colId xmlns:a16="http://schemas.microsoft.com/office/drawing/2014/main" val="1880830666"/>
                    </a:ext>
                  </a:extLst>
                </a:gridCol>
                <a:gridCol w="5332412">
                  <a:extLst>
                    <a:ext uri="{9D8B030D-6E8A-4147-A177-3AD203B41FA5}">
                      <a16:colId xmlns:a16="http://schemas.microsoft.com/office/drawing/2014/main" val="1014808181"/>
                    </a:ext>
                  </a:extLst>
                </a:gridCol>
              </a:tblGrid>
              <a:tr h="419100">
                <a:tc>
                  <a:txBody>
                    <a:bodyPr/>
                    <a:lstStyle/>
                    <a:p>
                      <a:r>
                        <a:rPr lang="en-GB" dirty="0"/>
                        <a:t>Impact</a:t>
                      </a:r>
                    </a:p>
                  </a:txBody>
                  <a:tcPr/>
                </a:tc>
                <a:tc>
                  <a:txBody>
                    <a:bodyPr/>
                    <a:lstStyle/>
                    <a:p>
                      <a:r>
                        <a:rPr lang="en-GB" dirty="0"/>
                        <a:t>Actions</a:t>
                      </a:r>
                    </a:p>
                  </a:txBody>
                  <a:tcPr/>
                </a:tc>
                <a:extLst>
                  <a:ext uri="{0D108BD9-81ED-4DB2-BD59-A6C34878D82A}">
                    <a16:rowId xmlns:a16="http://schemas.microsoft.com/office/drawing/2014/main" val="12386325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Increased burden on organisations to devise concrete actions and timelines in relation to tackling gender pay gap and supporting employees through menopause</a:t>
                      </a:r>
                    </a:p>
                  </a:txBody>
                  <a:tcPr/>
                </a:tc>
                <a:tc>
                  <a:txBody>
                    <a:bodyPr/>
                    <a:lstStyle/>
                    <a:p>
                      <a:pPr marL="285750" indent="-285750">
                        <a:buFont typeface="Arial" panose="020B0604020202020204" pitchFamily="34" charset="0"/>
                        <a:buChar char="•"/>
                      </a:pPr>
                      <a:r>
                        <a:rPr lang="en-GB" sz="1800" kern="1200" dirty="0">
                          <a:solidFill>
                            <a:schemeClr val="tx1"/>
                          </a:solidFill>
                          <a:effectLst/>
                          <a:latin typeface="+mn-lt"/>
                          <a:ea typeface="+mn-ea"/>
                          <a:cs typeface="+mn-cs"/>
                        </a:rPr>
                        <a:t>Analyse your pay gap data and identify the potential causes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tx1"/>
                          </a:solidFill>
                          <a:effectLst/>
                          <a:latin typeface="+mn-lt"/>
                          <a:ea typeface="+mn-ea"/>
                          <a:cs typeface="+mn-cs"/>
                        </a:rPr>
                        <a:t>Analyse your demographic and how you might address providing support for employees going through the menopause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tx1"/>
                          </a:solidFill>
                          <a:effectLst/>
                          <a:latin typeface="+mn-lt"/>
                          <a:ea typeface="+mn-ea"/>
                          <a:cs typeface="+mn-cs"/>
                        </a:rPr>
                        <a:t>Identify achievable objectives for addressing any gaps, realistic timescales and any budget required to achieve them </a:t>
                      </a:r>
                    </a:p>
                  </a:txBody>
                  <a:tcPr/>
                </a:tc>
                <a:extLst>
                  <a:ext uri="{0D108BD9-81ED-4DB2-BD59-A6C34878D82A}">
                    <a16:rowId xmlns:a16="http://schemas.microsoft.com/office/drawing/2014/main" val="3582257014"/>
                  </a:ext>
                </a:extLst>
              </a:tr>
              <a:tr h="370840">
                <a:tc>
                  <a:txBody>
                    <a:bodyPr/>
                    <a:lstStyle/>
                    <a:p>
                      <a:r>
                        <a:rPr lang="en-GB" sz="1800" kern="1200" dirty="0">
                          <a:solidFill>
                            <a:schemeClr val="tx1"/>
                          </a:solidFill>
                          <a:effectLst/>
                          <a:latin typeface="+mn-lt"/>
                          <a:ea typeface="+mn-ea"/>
                          <a:cs typeface="+mn-cs"/>
                        </a:rPr>
                        <a:t>Increased scrutiny on what larger employers are doing in relation to gender equality from employees, trade unions and wider public</a:t>
                      </a:r>
                      <a:endParaRPr lang="en-GB"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tx1"/>
                          </a:solidFill>
                          <a:effectLst/>
                          <a:latin typeface="+mn-lt"/>
                          <a:ea typeface="+mn-ea"/>
                          <a:cs typeface="+mn-cs"/>
                        </a:rPr>
                        <a:t>Ensure senior leaders are aware of obligation that is coming and the potential for increased scrutiny </a:t>
                      </a:r>
                    </a:p>
                    <a:p>
                      <a:pPr marL="285750" indent="-285750">
                        <a:buFont typeface="Arial" panose="020B0604020202020204" pitchFamily="34" charset="0"/>
                        <a:buChar char="•"/>
                      </a:pPr>
                      <a:r>
                        <a:rPr lang="en-GB" sz="1800" kern="1200" dirty="0">
                          <a:solidFill>
                            <a:schemeClr val="tx1"/>
                          </a:solidFill>
                          <a:effectLst/>
                          <a:latin typeface="+mn-lt"/>
                          <a:ea typeface="+mn-ea"/>
                          <a:cs typeface="+mn-cs"/>
                        </a:rPr>
                        <a:t>Get buy-in for any proposed actions and budget required </a:t>
                      </a:r>
                    </a:p>
                    <a:p>
                      <a:pPr marL="285750" indent="-285750">
                        <a:buFont typeface="Arial" panose="020B0604020202020204" pitchFamily="34" charset="0"/>
                        <a:buChar char="•"/>
                      </a:pPr>
                      <a:r>
                        <a:rPr lang="en-GB" sz="1800" kern="1200" dirty="0">
                          <a:solidFill>
                            <a:schemeClr val="tx1"/>
                          </a:solidFill>
                          <a:effectLst/>
                          <a:latin typeface="+mn-lt"/>
                          <a:ea typeface="+mn-ea"/>
                          <a:cs typeface="+mn-cs"/>
                        </a:rPr>
                        <a:t>Consider putting together a draft action plan this year so it can be discussed within the organisation and refined pre-2027</a:t>
                      </a:r>
                    </a:p>
                  </a:txBody>
                  <a:tcPr/>
                </a:tc>
                <a:extLst>
                  <a:ext uri="{0D108BD9-81ED-4DB2-BD59-A6C34878D82A}">
                    <a16:rowId xmlns:a16="http://schemas.microsoft.com/office/drawing/2014/main" val="799305536"/>
                  </a:ext>
                </a:extLst>
              </a:tr>
            </a:tbl>
          </a:graphicData>
        </a:graphic>
      </p:graphicFrame>
    </p:spTree>
    <p:extLst>
      <p:ext uri="{BB962C8B-B14F-4D97-AF65-F5344CB8AC3E}">
        <p14:creationId xmlns:p14="http://schemas.microsoft.com/office/powerpoint/2010/main" val="890469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AE16-374C-8ED3-0B44-598C5D98F159}"/>
              </a:ext>
            </a:extLst>
          </p:cNvPr>
          <p:cNvSpPr>
            <a:spLocks noGrp="1"/>
          </p:cNvSpPr>
          <p:nvPr>
            <p:ph type="title"/>
          </p:nvPr>
        </p:nvSpPr>
        <p:spPr/>
        <p:txBody>
          <a:bodyPr/>
          <a:lstStyle/>
          <a:p>
            <a:r>
              <a:rPr lang="en-GB" dirty="0"/>
              <a:t>Collective consultation changes</a:t>
            </a:r>
          </a:p>
        </p:txBody>
      </p:sp>
      <p:sp>
        <p:nvSpPr>
          <p:cNvPr id="3" name="Content Placeholder 2">
            <a:extLst>
              <a:ext uri="{FF2B5EF4-FFF2-40B4-BE49-F238E27FC236}">
                <a16:creationId xmlns:a16="http://schemas.microsoft.com/office/drawing/2014/main" id="{02B89555-BE3D-0EB8-B136-BC3AD04CDC49}"/>
              </a:ext>
            </a:extLst>
          </p:cNvPr>
          <p:cNvSpPr>
            <a:spLocks noGrp="1"/>
          </p:cNvSpPr>
          <p:nvPr>
            <p:ph sz="quarter" idx="10"/>
          </p:nvPr>
        </p:nvSpPr>
        <p:spPr>
          <a:xfrm>
            <a:off x="838199" y="1690688"/>
            <a:ext cx="10729914" cy="4386261"/>
          </a:xfrm>
        </p:spPr>
        <p:txBody>
          <a:bodyPr/>
          <a:lstStyle/>
          <a:p>
            <a:r>
              <a:rPr lang="en-GB" dirty="0"/>
              <a:t>Protective award (for failure to collectively consult) will double from 90 days gross pay per employee to 180 days gross pay</a:t>
            </a:r>
          </a:p>
          <a:p>
            <a:r>
              <a:rPr lang="en-GB" dirty="0"/>
              <a:t>Applies where employer is proposing to make 20 or more redundancies at one establishment in a 90 day period</a:t>
            </a:r>
          </a:p>
          <a:p>
            <a:r>
              <a:rPr lang="en-GB" dirty="0"/>
              <a:t>Will apply to dismissals happening on or after 6 April</a:t>
            </a:r>
          </a:p>
          <a:p>
            <a:r>
              <a:rPr lang="en-GB" dirty="0"/>
              <a:t>Makes the cost of non-compliance significantly more expensive</a:t>
            </a:r>
          </a:p>
          <a:p>
            <a:r>
              <a:rPr lang="en-GB" dirty="0"/>
              <a:t>UK government guidance on collective consultation compliance “in due course”</a:t>
            </a:r>
          </a:p>
        </p:txBody>
      </p:sp>
    </p:spTree>
    <p:extLst>
      <p:ext uri="{BB962C8B-B14F-4D97-AF65-F5344CB8AC3E}">
        <p14:creationId xmlns:p14="http://schemas.microsoft.com/office/powerpoint/2010/main" val="366578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E8FA1-1271-1D46-8FCD-C5841DAE2C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E698CE-544C-4B6F-FA41-97599A039427}"/>
              </a:ext>
            </a:extLst>
          </p:cNvPr>
          <p:cNvSpPr>
            <a:spLocks noGrp="1"/>
          </p:cNvSpPr>
          <p:nvPr>
            <p:ph type="title"/>
          </p:nvPr>
        </p:nvSpPr>
        <p:spPr/>
        <p:txBody>
          <a:bodyPr/>
          <a:lstStyle/>
          <a:p>
            <a:r>
              <a:rPr lang="en-GB" dirty="0"/>
              <a:t>Collective consultation changes</a:t>
            </a:r>
          </a:p>
        </p:txBody>
      </p:sp>
      <p:graphicFrame>
        <p:nvGraphicFramePr>
          <p:cNvPr id="4" name="Content Placeholder 3">
            <a:extLst>
              <a:ext uri="{FF2B5EF4-FFF2-40B4-BE49-F238E27FC236}">
                <a16:creationId xmlns:a16="http://schemas.microsoft.com/office/drawing/2014/main" id="{A7D0C3A5-BC78-608E-4460-3A7F6D26D140}"/>
              </a:ext>
            </a:extLst>
          </p:cNvPr>
          <p:cNvGraphicFramePr>
            <a:graphicFrameLocks noGrp="1"/>
          </p:cNvGraphicFramePr>
          <p:nvPr>
            <p:ph sz="quarter" idx="10"/>
            <p:extLst>
              <p:ext uri="{D42A27DB-BD31-4B8C-83A1-F6EECF244321}">
                <p14:modId xmlns:p14="http://schemas.microsoft.com/office/powerpoint/2010/main" val="3908088326"/>
              </p:ext>
            </p:extLst>
          </p:nvPr>
        </p:nvGraphicFramePr>
        <p:xfrm>
          <a:off x="838200" y="2008188"/>
          <a:ext cx="10729912" cy="2291080"/>
        </p:xfrm>
        <a:graphic>
          <a:graphicData uri="http://schemas.openxmlformats.org/drawingml/2006/table">
            <a:tbl>
              <a:tblPr firstRow="1" bandRow="1">
                <a:tableStyleId>{BDBED569-4797-4DF1-A0F4-6AAB3CD982D8}</a:tableStyleId>
              </a:tblPr>
              <a:tblGrid>
                <a:gridCol w="5364956">
                  <a:extLst>
                    <a:ext uri="{9D8B030D-6E8A-4147-A177-3AD203B41FA5}">
                      <a16:colId xmlns:a16="http://schemas.microsoft.com/office/drawing/2014/main" val="1880830666"/>
                    </a:ext>
                  </a:extLst>
                </a:gridCol>
                <a:gridCol w="5364956">
                  <a:extLst>
                    <a:ext uri="{9D8B030D-6E8A-4147-A177-3AD203B41FA5}">
                      <a16:colId xmlns:a16="http://schemas.microsoft.com/office/drawing/2014/main" val="1014808181"/>
                    </a:ext>
                  </a:extLst>
                </a:gridCol>
              </a:tblGrid>
              <a:tr h="370840">
                <a:tc>
                  <a:txBody>
                    <a:bodyPr/>
                    <a:lstStyle/>
                    <a:p>
                      <a:r>
                        <a:rPr lang="en-GB" dirty="0"/>
                        <a:t>Impact</a:t>
                      </a:r>
                    </a:p>
                  </a:txBody>
                  <a:tcPr/>
                </a:tc>
                <a:tc>
                  <a:txBody>
                    <a:bodyPr/>
                    <a:lstStyle/>
                    <a:p>
                      <a:r>
                        <a:rPr lang="en-GB" dirty="0"/>
                        <a:t>Action </a:t>
                      </a:r>
                    </a:p>
                  </a:txBody>
                  <a:tcPr/>
                </a:tc>
                <a:extLst>
                  <a:ext uri="{0D108BD9-81ED-4DB2-BD59-A6C34878D82A}">
                    <a16:rowId xmlns:a16="http://schemas.microsoft.com/office/drawing/2014/main" val="1238632530"/>
                  </a:ext>
                </a:extLst>
              </a:tr>
              <a:tr h="370840">
                <a:tc>
                  <a:txBody>
                    <a:bodyPr/>
                    <a:lstStyle/>
                    <a:p>
                      <a:r>
                        <a:rPr lang="en-GB" dirty="0"/>
                        <a:t>Significantly higher financial risk </a:t>
                      </a:r>
                    </a:p>
                  </a:txBody>
                  <a:tcPr/>
                </a:tc>
                <a:tc>
                  <a:txBody>
                    <a:bodyPr/>
                    <a:lstStyle/>
                    <a:p>
                      <a:r>
                        <a:rPr lang="en-GB" dirty="0"/>
                        <a:t>Review redundancy consultation procedures</a:t>
                      </a:r>
                    </a:p>
                    <a:p>
                      <a:endParaRPr lang="en-GB" dirty="0"/>
                    </a:p>
                  </a:txBody>
                  <a:tcPr/>
                </a:tc>
                <a:extLst>
                  <a:ext uri="{0D108BD9-81ED-4DB2-BD59-A6C34878D82A}">
                    <a16:rowId xmlns:a16="http://schemas.microsoft.com/office/drawing/2014/main" val="3582257014"/>
                  </a:ext>
                </a:extLst>
              </a:tr>
              <a:tr h="370840">
                <a:tc>
                  <a:txBody>
                    <a:bodyPr/>
                    <a:lstStyle/>
                    <a:p>
                      <a:r>
                        <a:rPr lang="en-GB" dirty="0"/>
                        <a:t>Tribunals will retain a discretion over the award</a:t>
                      </a:r>
                    </a:p>
                  </a:txBody>
                  <a:tcPr/>
                </a:tc>
                <a:tc>
                  <a:txBody>
                    <a:bodyPr/>
                    <a:lstStyle/>
                    <a:p>
                      <a:r>
                        <a:rPr lang="en-GB" dirty="0"/>
                        <a:t>Brief senior managers/board on increased penalties</a:t>
                      </a:r>
                    </a:p>
                    <a:p>
                      <a:endParaRPr lang="en-GB" dirty="0"/>
                    </a:p>
                  </a:txBody>
                  <a:tcPr/>
                </a:tc>
                <a:extLst>
                  <a:ext uri="{0D108BD9-81ED-4DB2-BD59-A6C34878D82A}">
                    <a16:rowId xmlns:a16="http://schemas.microsoft.com/office/drawing/2014/main" val="799305536"/>
                  </a:ext>
                </a:extLst>
              </a:tr>
              <a:tr h="370840">
                <a:tc>
                  <a:txBody>
                    <a:bodyPr/>
                    <a:lstStyle/>
                    <a:p>
                      <a:endParaRPr lang="en-GB" dirty="0"/>
                    </a:p>
                  </a:txBody>
                  <a:tcPr/>
                </a:tc>
                <a:tc>
                  <a:txBody>
                    <a:bodyPr/>
                    <a:lstStyle/>
                    <a:p>
                      <a:r>
                        <a:rPr lang="en-GB" dirty="0"/>
                        <a:t>Provide appropriate training for those involved in collective consultation process</a:t>
                      </a:r>
                    </a:p>
                  </a:txBody>
                  <a:tcPr/>
                </a:tc>
                <a:extLst>
                  <a:ext uri="{0D108BD9-81ED-4DB2-BD59-A6C34878D82A}">
                    <a16:rowId xmlns:a16="http://schemas.microsoft.com/office/drawing/2014/main" val="1309660841"/>
                  </a:ext>
                </a:extLst>
              </a:tr>
            </a:tbl>
          </a:graphicData>
        </a:graphic>
      </p:graphicFrame>
    </p:spTree>
    <p:extLst>
      <p:ext uri="{BB962C8B-B14F-4D97-AF65-F5344CB8AC3E}">
        <p14:creationId xmlns:p14="http://schemas.microsoft.com/office/powerpoint/2010/main" val="3994317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2F057-0C43-C219-6BC4-BAD73D7581B3}"/>
              </a:ext>
            </a:extLst>
          </p:cNvPr>
          <p:cNvSpPr>
            <a:spLocks noGrp="1"/>
          </p:cNvSpPr>
          <p:nvPr>
            <p:ph type="title"/>
          </p:nvPr>
        </p:nvSpPr>
        <p:spPr/>
        <p:txBody>
          <a:bodyPr/>
          <a:lstStyle/>
          <a:p>
            <a:r>
              <a:rPr lang="en-GB" dirty="0"/>
              <a:t>Trade union changes</a:t>
            </a:r>
          </a:p>
        </p:txBody>
      </p:sp>
      <p:sp>
        <p:nvSpPr>
          <p:cNvPr id="3" name="Content Placeholder 2">
            <a:extLst>
              <a:ext uri="{FF2B5EF4-FFF2-40B4-BE49-F238E27FC236}">
                <a16:creationId xmlns:a16="http://schemas.microsoft.com/office/drawing/2014/main" id="{DCB629DC-BAF2-660D-F20A-3CC2DB12EB83}"/>
              </a:ext>
            </a:extLst>
          </p:cNvPr>
          <p:cNvSpPr>
            <a:spLocks noGrp="1"/>
          </p:cNvSpPr>
          <p:nvPr>
            <p:ph sz="quarter" idx="10"/>
          </p:nvPr>
        </p:nvSpPr>
        <p:spPr>
          <a:xfrm>
            <a:off x="838199" y="1506072"/>
            <a:ext cx="10729914" cy="4570878"/>
          </a:xfrm>
        </p:spPr>
        <p:txBody>
          <a:bodyPr/>
          <a:lstStyle/>
          <a:p>
            <a:r>
              <a:rPr lang="en-GB" dirty="0"/>
              <a:t>From 6 April how a trade union can be recognised in a workplace will be simplified</a:t>
            </a:r>
          </a:p>
          <a:p>
            <a:pPr marL="0" indent="0">
              <a:buNone/>
            </a:pPr>
            <a:endParaRPr lang="en-GB" dirty="0"/>
          </a:p>
          <a:p>
            <a:pPr lvl="1"/>
            <a:r>
              <a:rPr lang="en-GB" dirty="0"/>
              <a:t>Requirement for trade union to demonstrate there is likely to be a majority of support for recognition is removed</a:t>
            </a:r>
          </a:p>
          <a:p>
            <a:pPr lvl="1"/>
            <a:r>
              <a:rPr lang="en-GB" dirty="0"/>
              <a:t>The requirement for the union to be supported by at least 40% of the workers in a proposed bargaining unit  is removed</a:t>
            </a:r>
          </a:p>
          <a:p>
            <a:pPr lvl="1"/>
            <a:r>
              <a:rPr lang="en-GB" dirty="0"/>
              <a:t>After an application for recognition is made to the CAC, employers will be required to provide certain information about workers in the bargaining unit </a:t>
            </a:r>
          </a:p>
        </p:txBody>
      </p:sp>
    </p:spTree>
    <p:extLst>
      <p:ext uri="{BB962C8B-B14F-4D97-AF65-F5344CB8AC3E}">
        <p14:creationId xmlns:p14="http://schemas.microsoft.com/office/powerpoint/2010/main" val="1485577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FECBF-59C3-FE05-0907-10499DC74E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51C6B0-AD0B-E4BE-AA54-1119E6D16266}"/>
              </a:ext>
            </a:extLst>
          </p:cNvPr>
          <p:cNvSpPr>
            <a:spLocks noGrp="1"/>
          </p:cNvSpPr>
          <p:nvPr>
            <p:ph type="title"/>
          </p:nvPr>
        </p:nvSpPr>
        <p:spPr/>
        <p:txBody>
          <a:bodyPr/>
          <a:lstStyle/>
          <a:p>
            <a:r>
              <a:rPr lang="en-GB" dirty="0"/>
              <a:t>Trade union changes</a:t>
            </a:r>
          </a:p>
        </p:txBody>
      </p:sp>
      <p:graphicFrame>
        <p:nvGraphicFramePr>
          <p:cNvPr id="4" name="Content Placeholder 3">
            <a:extLst>
              <a:ext uri="{FF2B5EF4-FFF2-40B4-BE49-F238E27FC236}">
                <a16:creationId xmlns:a16="http://schemas.microsoft.com/office/drawing/2014/main" id="{E7535E4A-44C3-3DC4-4589-91638FDCD335}"/>
              </a:ext>
            </a:extLst>
          </p:cNvPr>
          <p:cNvGraphicFramePr>
            <a:graphicFrameLocks noGrp="1"/>
          </p:cNvGraphicFramePr>
          <p:nvPr>
            <p:ph sz="quarter" idx="10"/>
            <p:extLst>
              <p:ext uri="{D42A27DB-BD31-4B8C-83A1-F6EECF244321}">
                <p14:modId xmlns:p14="http://schemas.microsoft.com/office/powerpoint/2010/main" val="887330428"/>
              </p:ext>
            </p:extLst>
          </p:nvPr>
        </p:nvGraphicFramePr>
        <p:xfrm>
          <a:off x="838200" y="2008188"/>
          <a:ext cx="10729912" cy="1285240"/>
        </p:xfrm>
        <a:graphic>
          <a:graphicData uri="http://schemas.openxmlformats.org/drawingml/2006/table">
            <a:tbl>
              <a:tblPr firstRow="1" bandRow="1">
                <a:tableStyleId>{BDBED569-4797-4DF1-A0F4-6AAB3CD982D8}</a:tableStyleId>
              </a:tblPr>
              <a:tblGrid>
                <a:gridCol w="5364956">
                  <a:extLst>
                    <a:ext uri="{9D8B030D-6E8A-4147-A177-3AD203B41FA5}">
                      <a16:colId xmlns:a16="http://schemas.microsoft.com/office/drawing/2014/main" val="1880830666"/>
                    </a:ext>
                  </a:extLst>
                </a:gridCol>
                <a:gridCol w="5364956">
                  <a:extLst>
                    <a:ext uri="{9D8B030D-6E8A-4147-A177-3AD203B41FA5}">
                      <a16:colId xmlns:a16="http://schemas.microsoft.com/office/drawing/2014/main" val="1014808181"/>
                    </a:ext>
                  </a:extLst>
                </a:gridCol>
              </a:tblGrid>
              <a:tr h="370840">
                <a:tc>
                  <a:txBody>
                    <a:bodyPr/>
                    <a:lstStyle/>
                    <a:p>
                      <a:r>
                        <a:rPr lang="en-GB" dirty="0"/>
                        <a:t>Impact</a:t>
                      </a:r>
                    </a:p>
                  </a:txBody>
                  <a:tcPr/>
                </a:tc>
                <a:tc>
                  <a:txBody>
                    <a:bodyPr/>
                    <a:lstStyle/>
                    <a:p>
                      <a:r>
                        <a:rPr lang="en-GB" dirty="0"/>
                        <a:t>Action </a:t>
                      </a:r>
                    </a:p>
                  </a:txBody>
                  <a:tcPr/>
                </a:tc>
                <a:extLst>
                  <a:ext uri="{0D108BD9-81ED-4DB2-BD59-A6C34878D82A}">
                    <a16:rowId xmlns:a16="http://schemas.microsoft.com/office/drawing/2014/main" val="1238632530"/>
                  </a:ext>
                </a:extLst>
              </a:tr>
              <a:tr h="370840">
                <a:tc>
                  <a:txBody>
                    <a:bodyPr/>
                    <a:lstStyle/>
                    <a:p>
                      <a:r>
                        <a:rPr lang="en-GB" dirty="0"/>
                        <a:t>Easier for trade unions to gain recognition in workplace</a:t>
                      </a:r>
                    </a:p>
                  </a:txBody>
                  <a:tcPr/>
                </a:tc>
                <a:tc>
                  <a:txBody>
                    <a:bodyPr/>
                    <a:lstStyle/>
                    <a:p>
                      <a:r>
                        <a:rPr lang="en-GB" dirty="0"/>
                        <a:t>Ensure have good quality information and consultation processes/forums within the workplace</a:t>
                      </a:r>
                    </a:p>
                    <a:p>
                      <a:endParaRPr lang="en-GB" dirty="0"/>
                    </a:p>
                  </a:txBody>
                  <a:tcPr/>
                </a:tc>
                <a:extLst>
                  <a:ext uri="{0D108BD9-81ED-4DB2-BD59-A6C34878D82A}">
                    <a16:rowId xmlns:a16="http://schemas.microsoft.com/office/drawing/2014/main" val="3582257014"/>
                  </a:ext>
                </a:extLst>
              </a:tr>
            </a:tbl>
          </a:graphicData>
        </a:graphic>
      </p:graphicFrame>
    </p:spTree>
    <p:extLst>
      <p:ext uri="{BB962C8B-B14F-4D97-AF65-F5344CB8AC3E}">
        <p14:creationId xmlns:p14="http://schemas.microsoft.com/office/powerpoint/2010/main" val="904715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95C27-4CD5-2115-F405-54175D357286}"/>
              </a:ext>
            </a:extLst>
          </p:cNvPr>
          <p:cNvSpPr>
            <a:spLocks noGrp="1"/>
          </p:cNvSpPr>
          <p:nvPr>
            <p:ph type="title"/>
          </p:nvPr>
        </p:nvSpPr>
        <p:spPr/>
        <p:txBody>
          <a:bodyPr/>
          <a:lstStyle/>
          <a:p>
            <a:r>
              <a:rPr lang="en-GB" dirty="0"/>
              <a:t>Fair Work Agency</a:t>
            </a:r>
          </a:p>
        </p:txBody>
      </p:sp>
      <p:sp>
        <p:nvSpPr>
          <p:cNvPr id="3" name="Content Placeholder 2">
            <a:extLst>
              <a:ext uri="{FF2B5EF4-FFF2-40B4-BE49-F238E27FC236}">
                <a16:creationId xmlns:a16="http://schemas.microsoft.com/office/drawing/2014/main" id="{A9688237-676B-52B9-F945-D7CD07465F99}"/>
              </a:ext>
            </a:extLst>
          </p:cNvPr>
          <p:cNvSpPr>
            <a:spLocks noGrp="1"/>
          </p:cNvSpPr>
          <p:nvPr>
            <p:ph sz="quarter" idx="10"/>
          </p:nvPr>
        </p:nvSpPr>
        <p:spPr/>
        <p:txBody>
          <a:bodyPr/>
          <a:lstStyle/>
          <a:p>
            <a:r>
              <a:rPr lang="en-GB" dirty="0"/>
              <a:t>The Fair Work Agency will be established on 7 April</a:t>
            </a:r>
          </a:p>
          <a:p>
            <a:r>
              <a:rPr lang="en-GB" dirty="0"/>
              <a:t>Will act as unified single enforcement body for UK employment rights including NMW and holiday pay</a:t>
            </a:r>
          </a:p>
          <a:p>
            <a:r>
              <a:rPr lang="en-GB" dirty="0"/>
              <a:t>Aims to support employers to comply with the law</a:t>
            </a:r>
          </a:p>
          <a:p>
            <a:r>
              <a:rPr lang="en-GB" dirty="0"/>
              <a:t>Also has strong powers to investigate and take action against employers who flout the law</a:t>
            </a:r>
          </a:p>
          <a:p>
            <a:r>
              <a:rPr lang="en-GB" dirty="0"/>
              <a:t>Will take time to set up, but powers set to expand over time</a:t>
            </a:r>
          </a:p>
        </p:txBody>
      </p:sp>
    </p:spTree>
    <p:extLst>
      <p:ext uri="{BB962C8B-B14F-4D97-AF65-F5344CB8AC3E}">
        <p14:creationId xmlns:p14="http://schemas.microsoft.com/office/powerpoint/2010/main" val="3370296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F00A74-F232-53F1-91A0-91C8A9ABCBD6}"/>
              </a:ext>
            </a:extLst>
          </p:cNvPr>
          <p:cNvSpPr>
            <a:spLocks noGrp="1"/>
          </p:cNvSpPr>
          <p:nvPr>
            <p:ph type="body" sz="quarter" idx="11"/>
          </p:nvPr>
        </p:nvSpPr>
        <p:spPr>
          <a:xfrm>
            <a:off x="6672263" y="849314"/>
            <a:ext cx="4895850" cy="512348"/>
          </a:xfrm>
        </p:spPr>
        <p:txBody>
          <a:bodyPr>
            <a:normAutofit/>
          </a:bodyPr>
          <a:lstStyle/>
          <a:p>
            <a:r>
              <a:rPr lang="en-GB" sz="2800" dirty="0"/>
              <a:t>What we will cover</a:t>
            </a:r>
          </a:p>
        </p:txBody>
      </p:sp>
      <p:pic>
        <p:nvPicPr>
          <p:cNvPr id="6" name="Content Placeholder 5" descr="Worker typing on laptop">
            <a:extLst>
              <a:ext uri="{FF2B5EF4-FFF2-40B4-BE49-F238E27FC236}">
                <a16:creationId xmlns:a16="http://schemas.microsoft.com/office/drawing/2014/main" id="{AE71E334-03CF-D32A-AB5E-301CA4DD03BB}"/>
              </a:ext>
            </a:extLst>
          </p:cNvPr>
          <p:cNvPicPr>
            <a:picLocks noGrp="1" noChangeAspect="1"/>
          </p:cNvPicPr>
          <p:nvPr>
            <p:ph sz="quarter" idx="13"/>
          </p:nvPr>
        </p:nvPicPr>
        <p:blipFill>
          <a:blip r:embed="rId3"/>
          <a:srcRect l="11169" r="22165"/>
          <a:stretch>
            <a:fillRect/>
          </a:stretch>
        </p:blipFill>
        <p:spPr>
          <a:xfrm>
            <a:off x="20" y="10"/>
            <a:ext cx="6095980" cy="6857990"/>
          </a:xfrm>
          <a:noFill/>
        </p:spPr>
      </p:pic>
      <p:sp>
        <p:nvSpPr>
          <p:cNvPr id="9" name="Content Placeholder 8">
            <a:extLst>
              <a:ext uri="{FF2B5EF4-FFF2-40B4-BE49-F238E27FC236}">
                <a16:creationId xmlns:a16="http://schemas.microsoft.com/office/drawing/2014/main" id="{8CB75604-BD3B-DB78-5764-671F14DDE443}"/>
              </a:ext>
            </a:extLst>
          </p:cNvPr>
          <p:cNvSpPr>
            <a:spLocks noGrp="1"/>
          </p:cNvSpPr>
          <p:nvPr>
            <p:ph sz="quarter" idx="12"/>
          </p:nvPr>
        </p:nvSpPr>
        <p:spPr>
          <a:xfrm>
            <a:off x="6654335" y="1361662"/>
            <a:ext cx="4895850" cy="3669595"/>
          </a:xfrm>
        </p:spPr>
        <p:txBody>
          <a:bodyPr/>
          <a:lstStyle/>
          <a:p>
            <a:pPr marL="0" indent="0">
              <a:buNone/>
            </a:pPr>
            <a:endParaRPr lang="en-GB" dirty="0"/>
          </a:p>
          <a:p>
            <a:r>
              <a:rPr lang="en-GB" sz="1800" dirty="0"/>
              <a:t>What’s been happening </a:t>
            </a:r>
          </a:p>
          <a:p>
            <a:r>
              <a:rPr lang="en-GB" sz="1800" dirty="0"/>
              <a:t>What’s happening in April – Employment Rights Act</a:t>
            </a:r>
          </a:p>
          <a:p>
            <a:pPr lvl="1"/>
            <a:r>
              <a:rPr lang="en-GB" sz="1800" dirty="0"/>
              <a:t>Family friendly rights</a:t>
            </a:r>
          </a:p>
          <a:p>
            <a:pPr lvl="1"/>
            <a:r>
              <a:rPr lang="en-GB" sz="1800" dirty="0"/>
              <a:t>Statutory sick pay</a:t>
            </a:r>
          </a:p>
          <a:p>
            <a:pPr lvl="1"/>
            <a:r>
              <a:rPr lang="en-GB" sz="1800" dirty="0"/>
              <a:t>Sexual harassment as a qualifying disclosure</a:t>
            </a:r>
          </a:p>
          <a:p>
            <a:pPr lvl="1"/>
            <a:r>
              <a:rPr lang="en-GB" sz="1800" dirty="0"/>
              <a:t>Gender equality – voluntary action plans</a:t>
            </a:r>
          </a:p>
          <a:p>
            <a:pPr lvl="1"/>
            <a:r>
              <a:rPr lang="en-GB" sz="1800" dirty="0"/>
              <a:t>Collective consultation changes</a:t>
            </a:r>
          </a:p>
          <a:p>
            <a:pPr lvl="1"/>
            <a:r>
              <a:rPr lang="en-GB" sz="1800" dirty="0"/>
              <a:t>Trade union changes</a:t>
            </a:r>
          </a:p>
          <a:p>
            <a:r>
              <a:rPr lang="en-GB" sz="1800" dirty="0"/>
              <a:t>What’s happening in April – other April changes</a:t>
            </a:r>
          </a:p>
          <a:p>
            <a:r>
              <a:rPr lang="en-GB" sz="1800" dirty="0"/>
              <a:t>Q&amp;A</a:t>
            </a:r>
          </a:p>
        </p:txBody>
      </p:sp>
    </p:spTree>
    <p:extLst>
      <p:ext uri="{BB962C8B-B14F-4D97-AF65-F5344CB8AC3E}">
        <p14:creationId xmlns:p14="http://schemas.microsoft.com/office/powerpoint/2010/main" val="1810077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84B83-E49F-5885-260B-389DC4CE1DC5}"/>
              </a:ext>
            </a:extLst>
          </p:cNvPr>
          <p:cNvSpPr>
            <a:spLocks noGrp="1"/>
          </p:cNvSpPr>
          <p:nvPr>
            <p:ph type="title"/>
          </p:nvPr>
        </p:nvSpPr>
        <p:spPr/>
        <p:txBody>
          <a:bodyPr/>
          <a:lstStyle/>
          <a:p>
            <a:r>
              <a:rPr lang="en-GB" dirty="0"/>
              <a:t>Other April changes</a:t>
            </a:r>
          </a:p>
        </p:txBody>
      </p:sp>
      <p:sp>
        <p:nvSpPr>
          <p:cNvPr id="3" name="Content Placeholder 2">
            <a:extLst>
              <a:ext uri="{FF2B5EF4-FFF2-40B4-BE49-F238E27FC236}">
                <a16:creationId xmlns:a16="http://schemas.microsoft.com/office/drawing/2014/main" id="{3806157F-3C95-3204-D35D-02938FEB1320}"/>
              </a:ext>
            </a:extLst>
          </p:cNvPr>
          <p:cNvSpPr>
            <a:spLocks noGrp="1"/>
          </p:cNvSpPr>
          <p:nvPr>
            <p:ph sz="quarter" idx="10"/>
          </p:nvPr>
        </p:nvSpPr>
        <p:spPr>
          <a:xfrm>
            <a:off x="838199" y="1690688"/>
            <a:ext cx="10729914" cy="4386261"/>
          </a:xfrm>
        </p:spPr>
        <p:txBody>
          <a:bodyPr/>
          <a:lstStyle/>
          <a:p>
            <a:pPr marL="0" indent="0">
              <a:buNone/>
            </a:pPr>
            <a:r>
              <a:rPr lang="en-GB" b="1" dirty="0"/>
              <a:t>Paternity Leave (Bereavement) Act 2024 &amp; related regulations</a:t>
            </a:r>
          </a:p>
          <a:p>
            <a:r>
              <a:rPr lang="en-GB" dirty="0"/>
              <a:t>Paternity leave for bereaved fathers or partners is already both a day 1 right and the restriction on taking after SPL has been removed</a:t>
            </a:r>
          </a:p>
          <a:p>
            <a:r>
              <a:rPr lang="en-GB" dirty="0"/>
              <a:t>From 6 April eligible fathers and partners will be able to take 52 weeks of unpaid bereaved partners paternity leave if the mother or primary adopter has died during childbirth or within the first year of the child’s life or placement for adoption</a:t>
            </a:r>
          </a:p>
          <a:p>
            <a:r>
              <a:rPr lang="en-GB" dirty="0"/>
              <a:t>Applies where the bereavement takes place on or after 6 April 2026</a:t>
            </a:r>
          </a:p>
          <a:p>
            <a:r>
              <a:rPr lang="en-GB" dirty="0"/>
              <a:t>This right is in addition to standard paternity leave</a:t>
            </a:r>
          </a:p>
        </p:txBody>
      </p:sp>
    </p:spTree>
    <p:extLst>
      <p:ext uri="{BB962C8B-B14F-4D97-AF65-F5344CB8AC3E}">
        <p14:creationId xmlns:p14="http://schemas.microsoft.com/office/powerpoint/2010/main" val="740034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71464-2BAC-BF1A-5A04-62FBD8B94CA5}"/>
              </a:ext>
            </a:extLst>
          </p:cNvPr>
          <p:cNvSpPr>
            <a:spLocks noGrp="1"/>
          </p:cNvSpPr>
          <p:nvPr>
            <p:ph type="title"/>
          </p:nvPr>
        </p:nvSpPr>
        <p:spPr/>
        <p:txBody>
          <a:bodyPr/>
          <a:lstStyle/>
          <a:p>
            <a:r>
              <a:rPr lang="en-GB" dirty="0"/>
              <a:t>Other April changes</a:t>
            </a:r>
          </a:p>
        </p:txBody>
      </p:sp>
      <p:sp>
        <p:nvSpPr>
          <p:cNvPr id="3" name="Content Placeholder 2">
            <a:extLst>
              <a:ext uri="{FF2B5EF4-FFF2-40B4-BE49-F238E27FC236}">
                <a16:creationId xmlns:a16="http://schemas.microsoft.com/office/drawing/2014/main" id="{55F5E2F0-B6A8-B3B5-8370-EA9498574E03}"/>
              </a:ext>
            </a:extLst>
          </p:cNvPr>
          <p:cNvSpPr>
            <a:spLocks noGrp="1"/>
          </p:cNvSpPr>
          <p:nvPr>
            <p:ph sz="quarter" idx="10"/>
          </p:nvPr>
        </p:nvSpPr>
        <p:spPr>
          <a:xfrm>
            <a:off x="838199" y="1600200"/>
            <a:ext cx="10729914" cy="4476750"/>
          </a:xfrm>
        </p:spPr>
        <p:txBody>
          <a:bodyPr/>
          <a:lstStyle/>
          <a:p>
            <a:pPr marL="0" indent="0">
              <a:buNone/>
            </a:pPr>
            <a:r>
              <a:rPr lang="en-GB" b="1" dirty="0"/>
              <a:t>From 1 April </a:t>
            </a:r>
          </a:p>
          <a:p>
            <a:r>
              <a:rPr lang="en-GB" dirty="0"/>
              <a:t>NLW/NMW rates change</a:t>
            </a:r>
          </a:p>
          <a:p>
            <a:pPr marL="0" indent="0">
              <a:buNone/>
            </a:pPr>
            <a:r>
              <a:rPr lang="en-GB" b="1" dirty="0"/>
              <a:t>From 6 April</a:t>
            </a:r>
          </a:p>
          <a:p>
            <a:r>
              <a:rPr lang="en-GB" dirty="0"/>
              <a:t>Statutory sick pay increases from £118.75 to £123.25 per week</a:t>
            </a:r>
          </a:p>
          <a:p>
            <a:r>
              <a:rPr lang="en-GB" dirty="0"/>
              <a:t>Statutory maternity, paternity, shared parent, adoption and parental bereavement pay increases from £187.18 to £194.32 per week</a:t>
            </a:r>
          </a:p>
          <a:p>
            <a:r>
              <a:rPr lang="en-GB" dirty="0"/>
              <a:t>New rates for employment tribunal compensation expected to apply to dismissal on or after 6 April but no cap from 1 January 2027</a:t>
            </a:r>
          </a:p>
          <a:p>
            <a:r>
              <a:rPr lang="en-GB" dirty="0"/>
              <a:t>Guidelines for injury to feelings awards expected to be announced shortly</a:t>
            </a:r>
          </a:p>
        </p:txBody>
      </p:sp>
    </p:spTree>
    <p:extLst>
      <p:ext uri="{BB962C8B-B14F-4D97-AF65-F5344CB8AC3E}">
        <p14:creationId xmlns:p14="http://schemas.microsoft.com/office/powerpoint/2010/main" val="547873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B0400-4017-6C48-B145-235016D825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CE8842-1AE3-2624-173C-7FDF3B02EA5B}"/>
              </a:ext>
            </a:extLst>
          </p:cNvPr>
          <p:cNvSpPr>
            <a:spLocks noGrp="1"/>
          </p:cNvSpPr>
          <p:nvPr>
            <p:ph type="title"/>
          </p:nvPr>
        </p:nvSpPr>
        <p:spPr/>
        <p:txBody>
          <a:bodyPr/>
          <a:lstStyle/>
          <a:p>
            <a:r>
              <a:rPr lang="en-GB" dirty="0"/>
              <a:t>And finally…</a:t>
            </a:r>
          </a:p>
        </p:txBody>
      </p:sp>
      <p:sp>
        <p:nvSpPr>
          <p:cNvPr id="3" name="Content Placeholder 2">
            <a:extLst>
              <a:ext uri="{FF2B5EF4-FFF2-40B4-BE49-F238E27FC236}">
                <a16:creationId xmlns:a16="http://schemas.microsoft.com/office/drawing/2014/main" id="{E7E6D4D5-8B9C-CD9C-53A5-A1A6D5BD18BA}"/>
              </a:ext>
            </a:extLst>
          </p:cNvPr>
          <p:cNvSpPr>
            <a:spLocks noGrp="1"/>
          </p:cNvSpPr>
          <p:nvPr>
            <p:ph sz="quarter" idx="10"/>
          </p:nvPr>
        </p:nvSpPr>
        <p:spPr>
          <a:xfrm>
            <a:off x="838199" y="1600200"/>
            <a:ext cx="10729914" cy="4476750"/>
          </a:xfrm>
        </p:spPr>
        <p:txBody>
          <a:bodyPr/>
          <a:lstStyle/>
          <a:p>
            <a:pPr marL="0" indent="0" algn="ctr">
              <a:buNone/>
            </a:pPr>
            <a:r>
              <a:rPr lang="en-GB" b="1" dirty="0"/>
              <a:t>Much more to come later in the year</a:t>
            </a:r>
          </a:p>
          <a:p>
            <a:pPr marL="0" indent="0" algn="ctr">
              <a:buNone/>
            </a:pPr>
            <a:r>
              <a:rPr lang="en-GB" dirty="0"/>
              <a:t>Requirement to take </a:t>
            </a:r>
            <a:r>
              <a:rPr lang="en-GB" i="1" dirty="0"/>
              <a:t>all </a:t>
            </a:r>
            <a:r>
              <a:rPr lang="en-GB" dirty="0"/>
              <a:t>reasonable steps to prevent sexual harassment</a:t>
            </a:r>
          </a:p>
          <a:p>
            <a:pPr marL="0" indent="0" algn="ctr">
              <a:buNone/>
            </a:pPr>
            <a:r>
              <a:rPr lang="en-GB" dirty="0"/>
              <a:t>Requirement to prevent third-party harassment</a:t>
            </a:r>
          </a:p>
          <a:p>
            <a:pPr marL="0" indent="0" algn="ctr">
              <a:buNone/>
            </a:pPr>
            <a:r>
              <a:rPr lang="en-GB" dirty="0"/>
              <a:t>Extension of tribunal time limits from three to six months</a:t>
            </a:r>
          </a:p>
          <a:p>
            <a:pPr marL="0" indent="0" algn="ctr">
              <a:buNone/>
            </a:pPr>
            <a:r>
              <a:rPr lang="en-GB" dirty="0"/>
              <a:t>Duty to inform workers of their right to join a trade union</a:t>
            </a:r>
          </a:p>
          <a:p>
            <a:pPr marL="0" indent="0" algn="ctr">
              <a:buNone/>
            </a:pPr>
            <a:r>
              <a:rPr lang="en-GB" dirty="0"/>
              <a:t>Strengthening TU rights of access to workplaces</a:t>
            </a:r>
          </a:p>
          <a:p>
            <a:pPr marL="0" indent="0" algn="ctr">
              <a:buNone/>
            </a:pPr>
            <a:r>
              <a:rPr lang="en-GB" dirty="0"/>
              <a:t>New rights and protections for TU representatives</a:t>
            </a:r>
          </a:p>
          <a:p>
            <a:pPr marL="0" indent="0" algn="ctr">
              <a:buNone/>
            </a:pPr>
            <a:r>
              <a:rPr lang="en-GB" dirty="0"/>
              <a:t>Tightening of tipping laws</a:t>
            </a:r>
          </a:p>
        </p:txBody>
      </p:sp>
    </p:spTree>
    <p:extLst>
      <p:ext uri="{BB962C8B-B14F-4D97-AF65-F5344CB8AC3E}">
        <p14:creationId xmlns:p14="http://schemas.microsoft.com/office/powerpoint/2010/main" val="164252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p:cTn id="55"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63953-BF7C-FFC1-04D3-915C668C2C17}"/>
              </a:ext>
            </a:extLst>
          </p:cNvPr>
          <p:cNvSpPr>
            <a:spLocks noGrp="1"/>
          </p:cNvSpPr>
          <p:nvPr>
            <p:ph type="title"/>
          </p:nvPr>
        </p:nvSpPr>
        <p:spPr>
          <a:xfrm>
            <a:off x="838199" y="365125"/>
            <a:ext cx="10729913" cy="1325563"/>
          </a:xfrm>
        </p:spPr>
        <p:txBody>
          <a:bodyPr anchor="ctr">
            <a:normAutofit/>
          </a:bodyPr>
          <a:lstStyle/>
          <a:p>
            <a:r>
              <a:rPr lang="en-GB" dirty="0"/>
              <a:t>Questions</a:t>
            </a:r>
          </a:p>
        </p:txBody>
      </p:sp>
      <p:pic>
        <p:nvPicPr>
          <p:cNvPr id="5" name="Content Placeholder 4" descr="Question mark boxes">
            <a:extLst>
              <a:ext uri="{FF2B5EF4-FFF2-40B4-BE49-F238E27FC236}">
                <a16:creationId xmlns:a16="http://schemas.microsoft.com/office/drawing/2014/main" id="{746C1296-32C9-073E-8DA6-72D6D2996AFC}"/>
              </a:ext>
            </a:extLst>
          </p:cNvPr>
          <p:cNvPicPr>
            <a:picLocks noGrp="1" noChangeAspect="1"/>
          </p:cNvPicPr>
          <p:nvPr>
            <p:ph sz="quarter" idx="10"/>
          </p:nvPr>
        </p:nvPicPr>
        <p:blipFill>
          <a:blip r:embed="rId3"/>
          <a:srcRect t="16288" r="1" b="16289"/>
          <a:stretch>
            <a:fillRect/>
          </a:stretch>
        </p:blipFill>
        <p:spPr>
          <a:xfrm>
            <a:off x="838199" y="2007554"/>
            <a:ext cx="10729914" cy="4069395"/>
          </a:xfrm>
          <a:prstGeom prst="rect">
            <a:avLst/>
          </a:prstGeom>
          <a:noFill/>
        </p:spPr>
      </p:pic>
    </p:spTree>
    <p:extLst>
      <p:ext uri="{BB962C8B-B14F-4D97-AF65-F5344CB8AC3E}">
        <p14:creationId xmlns:p14="http://schemas.microsoft.com/office/powerpoint/2010/main" val="2705970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3DFB3-A6EB-9862-E311-8356503AEB14}"/>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5315F043-6006-F2D6-91F0-11CB64E10D2D}"/>
              </a:ext>
            </a:extLst>
          </p:cNvPr>
          <p:cNvSpPr>
            <a:spLocks noGrp="1"/>
          </p:cNvSpPr>
          <p:nvPr>
            <p:ph type="body" sz="quarter" idx="11"/>
          </p:nvPr>
        </p:nvSpPr>
        <p:spPr>
          <a:xfrm>
            <a:off x="623888" y="3288633"/>
            <a:ext cx="3752330" cy="1331494"/>
          </a:xfrm>
        </p:spPr>
        <p:txBody>
          <a:bodyPr/>
          <a:lstStyle/>
          <a:p>
            <a:endParaRPr lang="en-GB" sz="3600" dirty="0">
              <a:latin typeface="+mn-lt"/>
            </a:endParaRPr>
          </a:p>
          <a:p>
            <a:endParaRPr lang="en-GB" sz="3600" dirty="0">
              <a:latin typeface="+mn-lt"/>
            </a:endParaRPr>
          </a:p>
          <a:p>
            <a:endParaRPr lang="en-GB" sz="3600" dirty="0">
              <a:latin typeface="+mn-lt"/>
            </a:endParaRPr>
          </a:p>
          <a:p>
            <a:endParaRPr lang="en-GB" sz="3600" dirty="0">
              <a:latin typeface="+mn-lt"/>
            </a:endParaRPr>
          </a:p>
          <a:p>
            <a:r>
              <a:rPr lang="en-GB" sz="3600" dirty="0">
                <a:latin typeface="+mn-lt"/>
              </a:rPr>
              <a:t>Employment Rights Act update and other April changes</a:t>
            </a:r>
          </a:p>
        </p:txBody>
      </p:sp>
      <p:sp>
        <p:nvSpPr>
          <p:cNvPr id="9" name="Text Placeholder 8">
            <a:extLst>
              <a:ext uri="{FF2B5EF4-FFF2-40B4-BE49-F238E27FC236}">
                <a16:creationId xmlns:a16="http://schemas.microsoft.com/office/drawing/2014/main" id="{06C3BB98-4A77-593F-A741-9A94C6A228CA}"/>
              </a:ext>
            </a:extLst>
          </p:cNvPr>
          <p:cNvSpPr>
            <a:spLocks noGrp="1"/>
          </p:cNvSpPr>
          <p:nvPr>
            <p:ph type="body" sz="quarter" idx="12"/>
          </p:nvPr>
        </p:nvSpPr>
        <p:spPr>
          <a:xfrm>
            <a:off x="623888" y="4986867"/>
            <a:ext cx="3752330" cy="950697"/>
          </a:xfrm>
        </p:spPr>
        <p:txBody>
          <a:bodyPr/>
          <a:lstStyle/>
          <a:p>
            <a:r>
              <a:rPr lang="en-GB" dirty="0"/>
              <a:t>Innes Clark, Lindsey Cartwright and Alan Delaney</a:t>
            </a:r>
          </a:p>
          <a:p>
            <a:r>
              <a:rPr lang="en-GB" dirty="0"/>
              <a:t>MFMac Employment Team</a:t>
            </a:r>
          </a:p>
        </p:txBody>
      </p:sp>
      <p:sp>
        <p:nvSpPr>
          <p:cNvPr id="10" name="Text Placeholder 9">
            <a:extLst>
              <a:ext uri="{FF2B5EF4-FFF2-40B4-BE49-F238E27FC236}">
                <a16:creationId xmlns:a16="http://schemas.microsoft.com/office/drawing/2014/main" id="{3C2FE6C4-1489-D6FE-98D6-9CED252E73B5}"/>
              </a:ext>
            </a:extLst>
          </p:cNvPr>
          <p:cNvSpPr>
            <a:spLocks noGrp="1"/>
          </p:cNvSpPr>
          <p:nvPr>
            <p:ph type="body" sz="quarter" idx="13"/>
          </p:nvPr>
        </p:nvSpPr>
        <p:spPr>
          <a:xfrm>
            <a:off x="623888" y="6078986"/>
            <a:ext cx="3752330" cy="334940"/>
          </a:xfrm>
        </p:spPr>
        <p:txBody>
          <a:bodyPr/>
          <a:lstStyle/>
          <a:p>
            <a:r>
              <a:rPr lang="en-GB" dirty="0"/>
              <a:t>12 March 2026</a:t>
            </a:r>
          </a:p>
        </p:txBody>
      </p:sp>
      <p:pic>
        <p:nvPicPr>
          <p:cNvPr id="2" name="Content Placeholder 1">
            <a:extLst>
              <a:ext uri="{FF2B5EF4-FFF2-40B4-BE49-F238E27FC236}">
                <a16:creationId xmlns:a16="http://schemas.microsoft.com/office/drawing/2014/main" id="{4EC63A90-7E1D-9701-BF6A-99D3093088B8}"/>
              </a:ext>
            </a:extLst>
          </p:cNvPr>
          <p:cNvPicPr>
            <a:picLocks noGrp="1" noChangeAspect="1"/>
          </p:cNvPicPr>
          <p:nvPr>
            <p:ph sz="quarter" idx="14"/>
          </p:nvPr>
        </p:nvPicPr>
        <p:blipFill>
          <a:blip r:embed="rId2"/>
          <a:stretch>
            <a:fillRect/>
          </a:stretch>
        </p:blipFill>
        <p:spPr>
          <a:prstGeom prst="rect">
            <a:avLst/>
          </a:prstGeom>
        </p:spPr>
      </p:pic>
    </p:spTree>
    <p:extLst>
      <p:ext uri="{BB962C8B-B14F-4D97-AF65-F5344CB8AC3E}">
        <p14:creationId xmlns:p14="http://schemas.microsoft.com/office/powerpoint/2010/main" val="650030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460FE-A22C-8ECD-1541-F3CA9D35DB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03B5D8-AAF7-A3BA-2017-9CC8657A2623}"/>
              </a:ext>
            </a:extLst>
          </p:cNvPr>
          <p:cNvSpPr>
            <a:spLocks noGrp="1"/>
          </p:cNvSpPr>
          <p:nvPr>
            <p:ph type="title"/>
          </p:nvPr>
        </p:nvSpPr>
        <p:spPr/>
        <p:txBody>
          <a:bodyPr/>
          <a:lstStyle/>
          <a:p>
            <a:r>
              <a:rPr lang="en-GB" dirty="0"/>
              <a:t>What’s been happening?</a:t>
            </a:r>
          </a:p>
        </p:txBody>
      </p:sp>
      <p:sp>
        <p:nvSpPr>
          <p:cNvPr id="3" name="Content Placeholder 2">
            <a:extLst>
              <a:ext uri="{FF2B5EF4-FFF2-40B4-BE49-F238E27FC236}">
                <a16:creationId xmlns:a16="http://schemas.microsoft.com/office/drawing/2014/main" id="{A9184A10-63DB-91DC-14D3-24E9B5EC6DB8}"/>
              </a:ext>
            </a:extLst>
          </p:cNvPr>
          <p:cNvSpPr>
            <a:spLocks noGrp="1"/>
          </p:cNvSpPr>
          <p:nvPr>
            <p:ph sz="quarter" idx="10"/>
          </p:nvPr>
        </p:nvSpPr>
        <p:spPr>
          <a:xfrm>
            <a:off x="838199" y="1860884"/>
            <a:ext cx="10729914" cy="4216065"/>
          </a:xfrm>
        </p:spPr>
        <p:txBody>
          <a:bodyPr/>
          <a:lstStyle/>
          <a:p>
            <a:endParaRPr lang="en-GB" dirty="0"/>
          </a:p>
          <a:p>
            <a:r>
              <a:rPr lang="en-GB" dirty="0"/>
              <a:t>Changes related to industrial action – 18 February</a:t>
            </a:r>
          </a:p>
          <a:p>
            <a:r>
              <a:rPr lang="en-GB" dirty="0"/>
              <a:t>ERA guidance hub launched – </a:t>
            </a:r>
            <a:r>
              <a:rPr lang="en-GB" dirty="0">
                <a:hlinkClick r:id="rId3"/>
              </a:rPr>
              <a:t>guidance hub</a:t>
            </a:r>
            <a:endParaRPr lang="en-GB" dirty="0"/>
          </a:p>
          <a:p>
            <a:r>
              <a:rPr lang="en-GB" dirty="0"/>
              <a:t>Implementation timetable updated – </a:t>
            </a:r>
            <a:r>
              <a:rPr lang="en-GB" dirty="0">
                <a:hlinkClick r:id="rId4"/>
              </a:rPr>
              <a:t>timetable</a:t>
            </a:r>
            <a:endParaRPr lang="en-GB" dirty="0"/>
          </a:p>
          <a:p>
            <a:r>
              <a:rPr lang="en-GB" dirty="0"/>
              <a:t>Quite a few consultations opened</a:t>
            </a:r>
          </a:p>
          <a:p>
            <a:pPr marL="457200" lvl="1" indent="0">
              <a:buNone/>
            </a:pPr>
            <a:endParaRPr lang="en-GB" dirty="0"/>
          </a:p>
          <a:p>
            <a:pPr lvl="1"/>
            <a:endParaRPr lang="en-GB" dirty="0"/>
          </a:p>
          <a:p>
            <a:pPr lvl="1"/>
            <a:endParaRPr lang="en-GB" dirty="0"/>
          </a:p>
          <a:p>
            <a:pPr lvl="1"/>
            <a:endParaRPr lang="en-GB" dirty="0"/>
          </a:p>
        </p:txBody>
      </p:sp>
    </p:spTree>
    <p:extLst>
      <p:ext uri="{BB962C8B-B14F-4D97-AF65-F5344CB8AC3E}">
        <p14:creationId xmlns:p14="http://schemas.microsoft.com/office/powerpoint/2010/main" val="2457869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FFECC-4491-BD97-7054-C746117B0F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755ED2-CECE-8CC1-D4C2-98E341E83747}"/>
              </a:ext>
            </a:extLst>
          </p:cNvPr>
          <p:cNvSpPr>
            <a:spLocks noGrp="1"/>
          </p:cNvSpPr>
          <p:nvPr>
            <p:ph type="title"/>
          </p:nvPr>
        </p:nvSpPr>
        <p:spPr/>
        <p:txBody>
          <a:bodyPr/>
          <a:lstStyle/>
          <a:p>
            <a:r>
              <a:rPr lang="en-GB" dirty="0"/>
              <a:t>What’s been happening?</a:t>
            </a:r>
          </a:p>
        </p:txBody>
      </p:sp>
      <p:sp>
        <p:nvSpPr>
          <p:cNvPr id="3" name="Content Placeholder 2">
            <a:extLst>
              <a:ext uri="{FF2B5EF4-FFF2-40B4-BE49-F238E27FC236}">
                <a16:creationId xmlns:a16="http://schemas.microsoft.com/office/drawing/2014/main" id="{DB0C8BF5-CA8D-E0D0-6B3D-0954BB699CC4}"/>
              </a:ext>
            </a:extLst>
          </p:cNvPr>
          <p:cNvSpPr>
            <a:spLocks noGrp="1"/>
          </p:cNvSpPr>
          <p:nvPr>
            <p:ph sz="quarter" idx="10"/>
          </p:nvPr>
        </p:nvSpPr>
        <p:spPr>
          <a:xfrm>
            <a:off x="838199" y="1860884"/>
            <a:ext cx="10729914" cy="4216065"/>
          </a:xfrm>
        </p:spPr>
        <p:txBody>
          <a:bodyPr/>
          <a:lstStyle/>
          <a:p>
            <a:r>
              <a:rPr lang="en-GB" sz="2400" dirty="0">
                <a:hlinkClick r:id="rId3"/>
              </a:rPr>
              <a:t>Consultation on (1) the revised Code of Practice on Access and Unfair Practices and (2) unfair practices in electronic ballots</a:t>
            </a:r>
            <a:r>
              <a:rPr lang="en-GB" sz="2400" dirty="0"/>
              <a:t> open until 1 April</a:t>
            </a:r>
          </a:p>
          <a:p>
            <a:r>
              <a:rPr lang="en-GB" sz="2400" dirty="0">
                <a:hlinkClick r:id="rId4"/>
              </a:rPr>
              <a:t>Fire and Rehire: changes to expenses, benefits, and shift patterns</a:t>
            </a:r>
            <a:r>
              <a:rPr lang="en-GB" sz="2400" dirty="0"/>
              <a:t> open until 1 April</a:t>
            </a:r>
          </a:p>
          <a:p>
            <a:r>
              <a:rPr lang="en-GB" sz="2400" dirty="0">
                <a:hlinkClick r:id="rId5"/>
              </a:rPr>
              <a:t>Strengthening the Law on Tipping</a:t>
            </a:r>
            <a:r>
              <a:rPr lang="en-GB" sz="2400" dirty="0"/>
              <a:t> open until 1 April</a:t>
            </a:r>
          </a:p>
          <a:p>
            <a:r>
              <a:rPr lang="en-GB" sz="2400" dirty="0">
                <a:hlinkClick r:id="rId6"/>
              </a:rPr>
              <a:t>Protection from detriments for taking industrial action</a:t>
            </a:r>
            <a:r>
              <a:rPr lang="en-GB" sz="2400" dirty="0"/>
              <a:t>  open until 23 April </a:t>
            </a:r>
          </a:p>
          <a:p>
            <a:r>
              <a:rPr lang="en-GB" sz="2400" dirty="0">
                <a:hlinkClick r:id="rId7"/>
              </a:rPr>
              <a:t>Consultation on improving access to flexible working</a:t>
            </a:r>
            <a:r>
              <a:rPr lang="en-GB" sz="2400" dirty="0"/>
              <a:t> open until 30 April</a:t>
            </a:r>
          </a:p>
          <a:p>
            <a:r>
              <a:rPr lang="en-GB" sz="2400" dirty="0">
                <a:hlinkClick r:id="rId8"/>
              </a:rPr>
              <a:t>Modernising the Agency Work Regulatory Framework</a:t>
            </a:r>
            <a:r>
              <a:rPr lang="en-GB" sz="2400" dirty="0"/>
              <a:t> open until 1 May </a:t>
            </a:r>
          </a:p>
          <a:p>
            <a:r>
              <a:rPr lang="en-GB" sz="2400" dirty="0">
                <a:hlinkClick r:id="rId9"/>
              </a:rPr>
              <a:t>Threshold for triggering collective redundancy obligations consultation</a:t>
            </a:r>
            <a:r>
              <a:rPr lang="en-GB" sz="2400" dirty="0"/>
              <a:t> open until 21 May </a:t>
            </a:r>
          </a:p>
          <a:p>
            <a:pPr lvl="1"/>
            <a:endParaRPr lang="en-GB" dirty="0"/>
          </a:p>
          <a:p>
            <a:pPr lvl="1"/>
            <a:endParaRPr lang="en-GB" dirty="0"/>
          </a:p>
          <a:p>
            <a:pPr lvl="1"/>
            <a:endParaRPr lang="en-GB" dirty="0"/>
          </a:p>
          <a:p>
            <a:pPr lvl="1"/>
            <a:endParaRPr lang="en-GB" dirty="0"/>
          </a:p>
        </p:txBody>
      </p:sp>
    </p:spTree>
    <p:extLst>
      <p:ext uri="{BB962C8B-B14F-4D97-AF65-F5344CB8AC3E}">
        <p14:creationId xmlns:p14="http://schemas.microsoft.com/office/powerpoint/2010/main" val="1787025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F7B8A-3DF1-93F5-45E3-7CBEFEA2A768}"/>
              </a:ext>
            </a:extLst>
          </p:cNvPr>
          <p:cNvSpPr>
            <a:spLocks noGrp="1"/>
          </p:cNvSpPr>
          <p:nvPr>
            <p:ph type="title"/>
          </p:nvPr>
        </p:nvSpPr>
        <p:spPr/>
        <p:txBody>
          <a:bodyPr/>
          <a:lstStyle/>
          <a:p>
            <a:r>
              <a:rPr lang="en-GB" dirty="0"/>
              <a:t>Family friendly rights </a:t>
            </a:r>
          </a:p>
        </p:txBody>
      </p:sp>
      <p:sp>
        <p:nvSpPr>
          <p:cNvPr id="3" name="Content Placeholder 2">
            <a:extLst>
              <a:ext uri="{FF2B5EF4-FFF2-40B4-BE49-F238E27FC236}">
                <a16:creationId xmlns:a16="http://schemas.microsoft.com/office/drawing/2014/main" id="{9BB0875F-23BC-B128-61BD-26AD0BF8BEC8}"/>
              </a:ext>
            </a:extLst>
          </p:cNvPr>
          <p:cNvSpPr>
            <a:spLocks noGrp="1"/>
          </p:cNvSpPr>
          <p:nvPr>
            <p:ph sz="quarter" idx="10"/>
          </p:nvPr>
        </p:nvSpPr>
        <p:spPr>
          <a:xfrm>
            <a:off x="838199" y="1690688"/>
            <a:ext cx="10729914" cy="4386261"/>
          </a:xfrm>
        </p:spPr>
        <p:txBody>
          <a:bodyPr/>
          <a:lstStyle/>
          <a:p>
            <a:r>
              <a:rPr lang="en-GB" dirty="0"/>
              <a:t>Statutory paternity leave will become a “day 1” right for eligible employees on 6 April</a:t>
            </a:r>
          </a:p>
          <a:p>
            <a:r>
              <a:rPr lang="en-GB" dirty="0"/>
              <a:t>Applies to employees where:-</a:t>
            </a:r>
          </a:p>
          <a:p>
            <a:pPr lvl="1"/>
            <a:r>
              <a:rPr lang="en-GB" dirty="0"/>
              <a:t>child born on or after 6 April </a:t>
            </a:r>
          </a:p>
          <a:p>
            <a:pPr lvl="1"/>
            <a:r>
              <a:rPr lang="en-GB" dirty="0"/>
              <a:t>EWC is on or after that date, but who are born early</a:t>
            </a:r>
          </a:p>
          <a:p>
            <a:pPr lvl="1"/>
            <a:r>
              <a:rPr lang="en-GB" dirty="0"/>
              <a:t>adoption placement is on or after that date (or children entering GB on or after that date in the case of overseas adoptions)</a:t>
            </a:r>
          </a:p>
          <a:p>
            <a:r>
              <a:rPr lang="en-GB" dirty="0"/>
              <a:t>The restriction on taking statutory paternity leave or receiving statutory paternity pay after taking shared parental leave is removed</a:t>
            </a:r>
          </a:p>
        </p:txBody>
      </p:sp>
    </p:spTree>
    <p:extLst>
      <p:ext uri="{BB962C8B-B14F-4D97-AF65-F5344CB8AC3E}">
        <p14:creationId xmlns:p14="http://schemas.microsoft.com/office/powerpoint/2010/main" val="1688108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A8B9A-AFC3-14D0-A1B8-95DBF5E7A386}"/>
              </a:ext>
            </a:extLst>
          </p:cNvPr>
          <p:cNvSpPr>
            <a:spLocks noGrp="1"/>
          </p:cNvSpPr>
          <p:nvPr>
            <p:ph type="title"/>
          </p:nvPr>
        </p:nvSpPr>
        <p:spPr/>
        <p:txBody>
          <a:bodyPr/>
          <a:lstStyle/>
          <a:p>
            <a:r>
              <a:rPr lang="en-GB" dirty="0"/>
              <a:t>Family friendly rights</a:t>
            </a:r>
          </a:p>
        </p:txBody>
      </p:sp>
      <p:sp>
        <p:nvSpPr>
          <p:cNvPr id="3" name="Content Placeholder 2">
            <a:extLst>
              <a:ext uri="{FF2B5EF4-FFF2-40B4-BE49-F238E27FC236}">
                <a16:creationId xmlns:a16="http://schemas.microsoft.com/office/drawing/2014/main" id="{382A0C20-DCEE-DD6A-72DE-8028D7741FDC}"/>
              </a:ext>
            </a:extLst>
          </p:cNvPr>
          <p:cNvSpPr>
            <a:spLocks noGrp="1"/>
          </p:cNvSpPr>
          <p:nvPr>
            <p:ph sz="quarter" idx="10"/>
          </p:nvPr>
        </p:nvSpPr>
        <p:spPr>
          <a:xfrm>
            <a:off x="838199" y="1690688"/>
            <a:ext cx="10729914" cy="4386261"/>
          </a:xfrm>
        </p:spPr>
        <p:txBody>
          <a:bodyPr/>
          <a:lstStyle/>
          <a:p>
            <a:r>
              <a:rPr lang="en-GB" dirty="0"/>
              <a:t>Statutory parental leave also becomes a day 1 entitlement for eligible employees on 6 April</a:t>
            </a:r>
          </a:p>
          <a:p>
            <a:r>
              <a:rPr lang="en-GB" dirty="0"/>
              <a:t>Entitlement remains that each parent can take 18 weeks’ unpaid parental leave for each child</a:t>
            </a:r>
          </a:p>
          <a:p>
            <a:pPr marL="0" indent="0">
              <a:buNone/>
            </a:pPr>
            <a:endParaRPr lang="en-GB" dirty="0"/>
          </a:p>
          <a:p>
            <a:pPr marL="0" indent="0">
              <a:buNone/>
            </a:pPr>
            <a:r>
              <a:rPr lang="en-GB" dirty="0"/>
              <a:t>We may see further future changes to both paternity and parental leave following  outcome of the review of all parental leave and pay rights (launched in July 2025)</a:t>
            </a:r>
          </a:p>
        </p:txBody>
      </p:sp>
    </p:spTree>
    <p:extLst>
      <p:ext uri="{BB962C8B-B14F-4D97-AF65-F5344CB8AC3E}">
        <p14:creationId xmlns:p14="http://schemas.microsoft.com/office/powerpoint/2010/main" val="344681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B25FE-4FFD-A266-7CEB-34613BD6DC2F}"/>
              </a:ext>
            </a:extLst>
          </p:cNvPr>
          <p:cNvSpPr>
            <a:spLocks noGrp="1"/>
          </p:cNvSpPr>
          <p:nvPr>
            <p:ph type="title"/>
          </p:nvPr>
        </p:nvSpPr>
        <p:spPr/>
        <p:txBody>
          <a:bodyPr/>
          <a:lstStyle/>
          <a:p>
            <a:r>
              <a:rPr lang="en-GB" dirty="0"/>
              <a:t>Family friendly rights </a:t>
            </a:r>
          </a:p>
        </p:txBody>
      </p:sp>
      <p:graphicFrame>
        <p:nvGraphicFramePr>
          <p:cNvPr id="4" name="Content Placeholder 3">
            <a:extLst>
              <a:ext uri="{FF2B5EF4-FFF2-40B4-BE49-F238E27FC236}">
                <a16:creationId xmlns:a16="http://schemas.microsoft.com/office/drawing/2014/main" id="{88D3C8C4-F15E-FFAF-7F68-127F32A6C943}"/>
              </a:ext>
            </a:extLst>
          </p:cNvPr>
          <p:cNvGraphicFramePr>
            <a:graphicFrameLocks noGrp="1"/>
          </p:cNvGraphicFramePr>
          <p:nvPr>
            <p:ph sz="quarter" idx="10"/>
            <p:extLst>
              <p:ext uri="{D42A27DB-BD31-4B8C-83A1-F6EECF244321}">
                <p14:modId xmlns:p14="http://schemas.microsoft.com/office/powerpoint/2010/main" val="143946328"/>
              </p:ext>
            </p:extLst>
          </p:nvPr>
        </p:nvGraphicFramePr>
        <p:xfrm>
          <a:off x="838200" y="2008188"/>
          <a:ext cx="10729912" cy="2296664"/>
        </p:xfrm>
        <a:graphic>
          <a:graphicData uri="http://schemas.openxmlformats.org/drawingml/2006/table">
            <a:tbl>
              <a:tblPr firstRow="1" bandRow="1">
                <a:tableStyleId>{BDBED569-4797-4DF1-A0F4-6AAB3CD982D8}</a:tableStyleId>
              </a:tblPr>
              <a:tblGrid>
                <a:gridCol w="5364956">
                  <a:extLst>
                    <a:ext uri="{9D8B030D-6E8A-4147-A177-3AD203B41FA5}">
                      <a16:colId xmlns:a16="http://schemas.microsoft.com/office/drawing/2014/main" val="1297125182"/>
                    </a:ext>
                  </a:extLst>
                </a:gridCol>
                <a:gridCol w="5364956">
                  <a:extLst>
                    <a:ext uri="{9D8B030D-6E8A-4147-A177-3AD203B41FA5}">
                      <a16:colId xmlns:a16="http://schemas.microsoft.com/office/drawing/2014/main" val="3147577227"/>
                    </a:ext>
                  </a:extLst>
                </a:gridCol>
              </a:tblGrid>
              <a:tr h="376424">
                <a:tc>
                  <a:txBody>
                    <a:bodyPr/>
                    <a:lstStyle/>
                    <a:p>
                      <a:pPr algn="ctr"/>
                      <a:r>
                        <a:rPr lang="en-GB" dirty="0"/>
                        <a:t>Impact </a:t>
                      </a:r>
                    </a:p>
                  </a:txBody>
                  <a:tcPr/>
                </a:tc>
                <a:tc>
                  <a:txBody>
                    <a:bodyPr/>
                    <a:lstStyle/>
                    <a:p>
                      <a:pPr algn="ctr"/>
                      <a:r>
                        <a:rPr lang="en-GB" dirty="0"/>
                        <a:t>Actions</a:t>
                      </a:r>
                    </a:p>
                  </a:txBody>
                  <a:tcPr/>
                </a:tc>
                <a:extLst>
                  <a:ext uri="{0D108BD9-81ED-4DB2-BD59-A6C34878D82A}">
                    <a16:rowId xmlns:a16="http://schemas.microsoft.com/office/drawing/2014/main" val="3591320741"/>
                  </a:ext>
                </a:extLst>
              </a:tr>
              <a:tr h="370840">
                <a:tc>
                  <a:txBody>
                    <a:bodyPr/>
                    <a:lstStyle/>
                    <a:p>
                      <a:r>
                        <a:rPr lang="en-GB" dirty="0"/>
                        <a:t>New starts can request the leave immediately</a:t>
                      </a:r>
                    </a:p>
                    <a:p>
                      <a:endParaRPr lang="en-GB" dirty="0"/>
                    </a:p>
                  </a:txBody>
                  <a:tcPr/>
                </a:tc>
                <a:tc>
                  <a:txBody>
                    <a:bodyPr/>
                    <a:lstStyle/>
                    <a:p>
                      <a:r>
                        <a:rPr lang="en-GB" dirty="0"/>
                        <a:t>Update family leave policies and contracts </a:t>
                      </a:r>
                    </a:p>
                  </a:txBody>
                  <a:tcPr/>
                </a:tc>
                <a:extLst>
                  <a:ext uri="{0D108BD9-81ED-4DB2-BD59-A6C34878D82A}">
                    <a16:rowId xmlns:a16="http://schemas.microsoft.com/office/drawing/2014/main" val="196036640"/>
                  </a:ext>
                </a:extLst>
              </a:tr>
              <a:tr h="370840">
                <a:tc>
                  <a:txBody>
                    <a:bodyPr/>
                    <a:lstStyle/>
                    <a:p>
                      <a:r>
                        <a:rPr lang="en-GB" dirty="0"/>
                        <a:t>Number of requests may increase</a:t>
                      </a:r>
                    </a:p>
                    <a:p>
                      <a:endParaRPr lang="en-GB" dirty="0"/>
                    </a:p>
                  </a:txBody>
                  <a:tcPr/>
                </a:tc>
                <a:tc>
                  <a:txBody>
                    <a:bodyPr/>
                    <a:lstStyle/>
                    <a:p>
                      <a:r>
                        <a:rPr lang="en-GB" dirty="0"/>
                        <a:t>Train managers on new entitlement</a:t>
                      </a:r>
                    </a:p>
                  </a:txBody>
                  <a:tcPr/>
                </a:tc>
                <a:extLst>
                  <a:ext uri="{0D108BD9-81ED-4DB2-BD59-A6C34878D82A}">
                    <a16:rowId xmlns:a16="http://schemas.microsoft.com/office/drawing/2014/main" val="2929630987"/>
                  </a:ext>
                </a:extLst>
              </a:tr>
              <a:tr h="370840">
                <a:tc>
                  <a:txBody>
                    <a:bodyPr/>
                    <a:lstStyle/>
                    <a:p>
                      <a:r>
                        <a:rPr lang="en-GB" dirty="0"/>
                        <a:t>Administrative burden may increase</a:t>
                      </a:r>
                    </a:p>
                    <a:p>
                      <a:endParaRPr lang="en-GB" dirty="0"/>
                    </a:p>
                  </a:txBody>
                  <a:tcPr/>
                </a:tc>
                <a:tc>
                  <a:txBody>
                    <a:bodyPr/>
                    <a:lstStyle/>
                    <a:p>
                      <a:endParaRPr lang="en-GB" dirty="0"/>
                    </a:p>
                  </a:txBody>
                  <a:tcPr/>
                </a:tc>
                <a:extLst>
                  <a:ext uri="{0D108BD9-81ED-4DB2-BD59-A6C34878D82A}">
                    <a16:rowId xmlns:a16="http://schemas.microsoft.com/office/drawing/2014/main" val="976055301"/>
                  </a:ext>
                </a:extLst>
              </a:tr>
            </a:tbl>
          </a:graphicData>
        </a:graphic>
      </p:graphicFrame>
    </p:spTree>
    <p:extLst>
      <p:ext uri="{BB962C8B-B14F-4D97-AF65-F5344CB8AC3E}">
        <p14:creationId xmlns:p14="http://schemas.microsoft.com/office/powerpoint/2010/main" val="1766814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4E319-889C-3DFE-6E9B-0BB39CEFDE2B}"/>
              </a:ext>
            </a:extLst>
          </p:cNvPr>
          <p:cNvSpPr>
            <a:spLocks noGrp="1"/>
          </p:cNvSpPr>
          <p:nvPr>
            <p:ph type="title"/>
          </p:nvPr>
        </p:nvSpPr>
        <p:spPr/>
        <p:txBody>
          <a:bodyPr/>
          <a:lstStyle/>
          <a:p>
            <a:r>
              <a:rPr lang="en-GB" dirty="0"/>
              <a:t>Statutory sick pay</a:t>
            </a:r>
          </a:p>
        </p:txBody>
      </p:sp>
      <p:sp>
        <p:nvSpPr>
          <p:cNvPr id="3" name="Content Placeholder 2">
            <a:extLst>
              <a:ext uri="{FF2B5EF4-FFF2-40B4-BE49-F238E27FC236}">
                <a16:creationId xmlns:a16="http://schemas.microsoft.com/office/drawing/2014/main" id="{0FB1FA18-6724-7AB5-3C92-FAEA9199C9C4}"/>
              </a:ext>
            </a:extLst>
          </p:cNvPr>
          <p:cNvSpPr>
            <a:spLocks noGrp="1"/>
          </p:cNvSpPr>
          <p:nvPr>
            <p:ph sz="quarter" idx="10"/>
          </p:nvPr>
        </p:nvSpPr>
        <p:spPr>
          <a:xfrm>
            <a:off x="838199" y="1778000"/>
            <a:ext cx="10729914" cy="4298949"/>
          </a:xfrm>
        </p:spPr>
        <p:txBody>
          <a:bodyPr/>
          <a:lstStyle/>
          <a:p>
            <a:r>
              <a:rPr lang="en-GB" dirty="0"/>
              <a:t>Statutory sick pay (“SSP”) will be payable from day 1 of absence instead of day 4 (from 6 April)</a:t>
            </a:r>
          </a:p>
          <a:p>
            <a:r>
              <a:rPr lang="en-GB" dirty="0"/>
              <a:t>Requirement to earn at least the lower earnings limit will be removed</a:t>
            </a:r>
          </a:p>
          <a:p>
            <a:r>
              <a:rPr lang="en-GB" dirty="0"/>
              <a:t>To avoid the rate of SSP being more than actual earnings of some employees, the rate payable will be the lower of the prescribed weekly rate and 80% of normal weekly earnings</a:t>
            </a:r>
          </a:p>
          <a:p>
            <a:endParaRPr lang="en-GB" dirty="0"/>
          </a:p>
          <a:p>
            <a:endParaRPr lang="en-GB" dirty="0"/>
          </a:p>
        </p:txBody>
      </p:sp>
    </p:spTree>
    <p:extLst>
      <p:ext uri="{BB962C8B-B14F-4D97-AF65-F5344CB8AC3E}">
        <p14:creationId xmlns:p14="http://schemas.microsoft.com/office/powerpoint/2010/main" val="511500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0A897-A14D-A586-9D63-64A6D2CAC567}"/>
              </a:ext>
            </a:extLst>
          </p:cNvPr>
          <p:cNvSpPr>
            <a:spLocks noGrp="1"/>
          </p:cNvSpPr>
          <p:nvPr>
            <p:ph type="title"/>
          </p:nvPr>
        </p:nvSpPr>
        <p:spPr/>
        <p:txBody>
          <a:bodyPr/>
          <a:lstStyle/>
          <a:p>
            <a:r>
              <a:rPr lang="en-GB" dirty="0"/>
              <a:t>Statutory sick pay</a:t>
            </a:r>
          </a:p>
        </p:txBody>
      </p:sp>
      <p:graphicFrame>
        <p:nvGraphicFramePr>
          <p:cNvPr id="4" name="Content Placeholder 3">
            <a:extLst>
              <a:ext uri="{FF2B5EF4-FFF2-40B4-BE49-F238E27FC236}">
                <a16:creationId xmlns:a16="http://schemas.microsoft.com/office/drawing/2014/main" id="{91173185-53CE-8465-322E-80773841EE22}"/>
              </a:ext>
            </a:extLst>
          </p:cNvPr>
          <p:cNvGraphicFramePr>
            <a:graphicFrameLocks noGrp="1"/>
          </p:cNvGraphicFramePr>
          <p:nvPr>
            <p:ph sz="quarter" idx="10"/>
            <p:extLst>
              <p:ext uri="{D42A27DB-BD31-4B8C-83A1-F6EECF244321}">
                <p14:modId xmlns:p14="http://schemas.microsoft.com/office/powerpoint/2010/main" val="807677816"/>
              </p:ext>
            </p:extLst>
          </p:nvPr>
        </p:nvGraphicFramePr>
        <p:xfrm>
          <a:off x="838200" y="2008188"/>
          <a:ext cx="10729912" cy="2931160"/>
        </p:xfrm>
        <a:graphic>
          <a:graphicData uri="http://schemas.openxmlformats.org/drawingml/2006/table">
            <a:tbl>
              <a:tblPr firstRow="1" bandRow="1">
                <a:tableStyleId>{BDBED569-4797-4DF1-A0F4-6AAB3CD982D8}</a:tableStyleId>
              </a:tblPr>
              <a:tblGrid>
                <a:gridCol w="5364956">
                  <a:extLst>
                    <a:ext uri="{9D8B030D-6E8A-4147-A177-3AD203B41FA5}">
                      <a16:colId xmlns:a16="http://schemas.microsoft.com/office/drawing/2014/main" val="1880830666"/>
                    </a:ext>
                  </a:extLst>
                </a:gridCol>
                <a:gridCol w="5364956">
                  <a:extLst>
                    <a:ext uri="{9D8B030D-6E8A-4147-A177-3AD203B41FA5}">
                      <a16:colId xmlns:a16="http://schemas.microsoft.com/office/drawing/2014/main" val="1014808181"/>
                    </a:ext>
                  </a:extLst>
                </a:gridCol>
              </a:tblGrid>
              <a:tr h="370840">
                <a:tc>
                  <a:txBody>
                    <a:bodyPr/>
                    <a:lstStyle/>
                    <a:p>
                      <a:r>
                        <a:rPr lang="en-GB" dirty="0"/>
                        <a:t>Impact</a:t>
                      </a:r>
                    </a:p>
                  </a:txBody>
                  <a:tcPr/>
                </a:tc>
                <a:tc>
                  <a:txBody>
                    <a:bodyPr/>
                    <a:lstStyle/>
                    <a:p>
                      <a:r>
                        <a:rPr lang="en-GB" dirty="0"/>
                        <a:t>Actions</a:t>
                      </a:r>
                    </a:p>
                  </a:txBody>
                  <a:tcPr/>
                </a:tc>
                <a:extLst>
                  <a:ext uri="{0D108BD9-81ED-4DB2-BD59-A6C34878D82A}">
                    <a16:rowId xmlns:a16="http://schemas.microsoft.com/office/drawing/2014/main" val="1238632530"/>
                  </a:ext>
                </a:extLst>
              </a:tr>
              <a:tr h="370840">
                <a:tc>
                  <a:txBody>
                    <a:bodyPr/>
                    <a:lstStyle/>
                    <a:p>
                      <a:r>
                        <a:rPr lang="en-GB" dirty="0"/>
                        <a:t>Payroll must pay SSP immediately</a:t>
                      </a:r>
                    </a:p>
                    <a:p>
                      <a:endParaRPr lang="en-GB" dirty="0"/>
                    </a:p>
                  </a:txBody>
                  <a:tcPr/>
                </a:tc>
                <a:tc>
                  <a:txBody>
                    <a:bodyPr/>
                    <a:lstStyle/>
                    <a:p>
                      <a:r>
                        <a:rPr lang="en-GB" dirty="0"/>
                        <a:t>Update absence and payroll policies</a:t>
                      </a:r>
                    </a:p>
                  </a:txBody>
                  <a:tcPr/>
                </a:tc>
                <a:extLst>
                  <a:ext uri="{0D108BD9-81ED-4DB2-BD59-A6C34878D82A}">
                    <a16:rowId xmlns:a16="http://schemas.microsoft.com/office/drawing/2014/main" val="3582257014"/>
                  </a:ext>
                </a:extLst>
              </a:tr>
              <a:tr h="370840">
                <a:tc>
                  <a:txBody>
                    <a:bodyPr/>
                    <a:lstStyle/>
                    <a:p>
                      <a:r>
                        <a:rPr lang="en-GB" dirty="0"/>
                        <a:t>SSP claims and administration may increase</a:t>
                      </a:r>
                    </a:p>
                    <a:p>
                      <a:endParaRPr lang="en-GB" dirty="0"/>
                    </a:p>
                  </a:txBody>
                  <a:tcPr/>
                </a:tc>
                <a:tc>
                  <a:txBody>
                    <a:bodyPr/>
                    <a:lstStyle/>
                    <a:p>
                      <a:r>
                        <a:rPr lang="en-GB" dirty="0"/>
                        <a:t>Communicate changes to managers and employees</a:t>
                      </a:r>
                    </a:p>
                  </a:txBody>
                  <a:tcPr/>
                </a:tc>
                <a:extLst>
                  <a:ext uri="{0D108BD9-81ED-4DB2-BD59-A6C34878D82A}">
                    <a16:rowId xmlns:a16="http://schemas.microsoft.com/office/drawing/2014/main" val="799305536"/>
                  </a:ext>
                </a:extLst>
              </a:tr>
              <a:tr h="320040">
                <a:tc>
                  <a:txBody>
                    <a:bodyPr/>
                    <a:lstStyle/>
                    <a:p>
                      <a:r>
                        <a:rPr lang="en-GB" dirty="0"/>
                        <a:t>Costs may rise, particularly for lower paid workers</a:t>
                      </a:r>
                    </a:p>
                    <a:p>
                      <a:endParaRPr lang="en-GB" dirty="0"/>
                    </a:p>
                  </a:txBody>
                  <a:tcPr/>
                </a:tc>
                <a:tc>
                  <a:txBody>
                    <a:bodyPr/>
                    <a:lstStyle/>
                    <a:p>
                      <a:endParaRPr lang="en-GB" dirty="0"/>
                    </a:p>
                    <a:p>
                      <a:endParaRPr lang="en-GB" dirty="0"/>
                    </a:p>
                  </a:txBody>
                  <a:tcPr/>
                </a:tc>
                <a:extLst>
                  <a:ext uri="{0D108BD9-81ED-4DB2-BD59-A6C34878D82A}">
                    <a16:rowId xmlns:a16="http://schemas.microsoft.com/office/drawing/2014/main" val="1309660841"/>
                  </a:ext>
                </a:extLst>
              </a:tr>
              <a:tr h="320040">
                <a:tc>
                  <a:txBody>
                    <a:bodyPr/>
                    <a:lstStyle/>
                    <a:p>
                      <a:r>
                        <a:rPr lang="en-GB" dirty="0"/>
                        <a:t>Increased absence where employer does not already pay from day 1?</a:t>
                      </a:r>
                    </a:p>
                  </a:txBody>
                  <a:tcPr/>
                </a:tc>
                <a:tc>
                  <a:txBody>
                    <a:bodyPr/>
                    <a:lstStyle/>
                    <a:p>
                      <a:r>
                        <a:rPr lang="en-GB" dirty="0"/>
                        <a:t>Ensure absence management procedures are robust and that managers are trained</a:t>
                      </a:r>
                    </a:p>
                  </a:txBody>
                  <a:tcPr/>
                </a:tc>
                <a:extLst>
                  <a:ext uri="{0D108BD9-81ED-4DB2-BD59-A6C34878D82A}">
                    <a16:rowId xmlns:a16="http://schemas.microsoft.com/office/drawing/2014/main" val="706682380"/>
                  </a:ext>
                </a:extLst>
              </a:tr>
            </a:tbl>
          </a:graphicData>
        </a:graphic>
      </p:graphicFrame>
    </p:spTree>
    <p:extLst>
      <p:ext uri="{BB962C8B-B14F-4D97-AF65-F5344CB8AC3E}">
        <p14:creationId xmlns:p14="http://schemas.microsoft.com/office/powerpoint/2010/main" val="2276321569"/>
      </p:ext>
    </p:extLst>
  </p:cSld>
  <p:clrMapOvr>
    <a:masterClrMapping/>
  </p:clrMapOvr>
</p:sld>
</file>

<file path=ppt/theme/theme1.xml><?xml version="1.0" encoding="utf-8"?>
<a:theme xmlns:a="http://schemas.openxmlformats.org/drawingml/2006/main" name="MFMAC MASTER">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lank.potx" id="{10067754-AE83-4649-9550-F9467A63B877}" vid="{F48A8811-550F-4555-A734-EF88DCEC28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f4564d6-5e35-4ccb-96ff-aa9679f86db9">
      <Terms xmlns="http://schemas.microsoft.com/office/infopath/2007/PartnerControls"/>
    </lcf76f155ced4ddcb4097134ff3c332f>
    <TaxCatchAll xmlns="b603c9cc-c9aa-4339-b52a-920b12197bb5" xsi:nil="true"/>
    <Items xmlns="cf4564d6-5e35-4ccb-96ff-aa9679f86db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2E3A6EFF696A445A1A2E154D1CCE93B" ma:contentTypeVersion="19" ma:contentTypeDescription="Create a new document." ma:contentTypeScope="" ma:versionID="75288c1f3316655d5f32615da958807d">
  <xsd:schema xmlns:xsd="http://www.w3.org/2001/XMLSchema" xmlns:xs="http://www.w3.org/2001/XMLSchema" xmlns:p="http://schemas.microsoft.com/office/2006/metadata/properties" xmlns:ns2="cf4564d6-5e35-4ccb-96ff-aa9679f86db9" xmlns:ns3="b603c9cc-c9aa-4339-b52a-920b12197bb5" targetNamespace="http://schemas.microsoft.com/office/2006/metadata/properties" ma:root="true" ma:fieldsID="ed89c34d91de5a09a7ee9f47dd9ed975" ns2:_="" ns3:_="">
    <xsd:import namespace="cf4564d6-5e35-4ccb-96ff-aa9679f86db9"/>
    <xsd:import namespace="b603c9cc-c9aa-4339-b52a-920b12197bb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Item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4564d6-5e35-4ccb-96ff-aa9679f86d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387410f-4ef4-46f5-96ee-c749bdca071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Items" ma:index="26" nillable="true" ma:displayName="Items" ma:format="Dropdown" ma:internalName="Items"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b603c9cc-c9aa-4339-b52a-920b12197bb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3587314-03ac-4636-b955-628c09e37f4e}" ma:internalName="TaxCatchAll" ma:showField="CatchAllData" ma:web="b603c9cc-c9aa-4339-b52a-920b12197b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roperties xmlns="http://www.imanage.com/work/xmlschema">
  <documentid>LEGAL!104519657.1</documentid>
  <senderid>CMM1</senderid>
  <senderemail>CARRIE.MITCHELL@MFMAC.COM</senderemail>
  <lastmodified>2026-03-02T15:45:26.0000000+00:00</lastmodified>
  <database>LEGAL</database>
</properties>
</file>

<file path=customXml/itemProps1.xml><?xml version="1.0" encoding="utf-8"?>
<ds:datastoreItem xmlns:ds="http://schemas.openxmlformats.org/officeDocument/2006/customXml" ds:itemID="{2160A373-5CE3-438F-95EB-9AD428802A78}">
  <ds:schemaRefs>
    <ds:schemaRef ds:uri="http://schemas.microsoft.com/office/2006/metadata/properties"/>
    <ds:schemaRef ds:uri="http://schemas.microsoft.com/office/infopath/2007/PartnerControls"/>
    <ds:schemaRef ds:uri="cf4564d6-5e35-4ccb-96ff-aa9679f86db9"/>
    <ds:schemaRef ds:uri="b603c9cc-c9aa-4339-b52a-920b12197bb5"/>
  </ds:schemaRefs>
</ds:datastoreItem>
</file>

<file path=customXml/itemProps2.xml><?xml version="1.0" encoding="utf-8"?>
<ds:datastoreItem xmlns:ds="http://schemas.openxmlformats.org/officeDocument/2006/customXml" ds:itemID="{8ADC4825-39A9-480E-8A1A-B02F64E968A9}">
  <ds:schemaRefs>
    <ds:schemaRef ds:uri="http://schemas.microsoft.com/sharepoint/v3/contenttype/forms"/>
  </ds:schemaRefs>
</ds:datastoreItem>
</file>

<file path=customXml/itemProps3.xml><?xml version="1.0" encoding="utf-8"?>
<ds:datastoreItem xmlns:ds="http://schemas.openxmlformats.org/officeDocument/2006/customXml" ds:itemID="{BE69ED2A-BEE6-4243-A2FF-5C809ED97A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4564d6-5e35-4ccb-96ff-aa9679f86db9"/>
    <ds:schemaRef ds:uri="b603c9cc-c9aa-4339-b52a-920b12197b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8F76C2F-B4EF-469A-9BA0-AE5F3422B4A4}">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emplate>blank</Template>
  <TotalTime>925</TotalTime>
  <Words>1558</Words>
  <Application>Microsoft Office PowerPoint</Application>
  <PresentationFormat>Widescreen</PresentationFormat>
  <Paragraphs>178</Paragraphs>
  <Slides>24</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Aptos</vt:lpstr>
      <vt:lpstr>Arial</vt:lpstr>
      <vt:lpstr>Goudy Old Style</vt:lpstr>
      <vt:lpstr>MFMAC MASTER</vt:lpstr>
      <vt:lpstr>PowerPoint Presentation</vt:lpstr>
      <vt:lpstr>PowerPoint Presentation</vt:lpstr>
      <vt:lpstr>What’s been happening?</vt:lpstr>
      <vt:lpstr>What’s been happening?</vt:lpstr>
      <vt:lpstr>Family friendly rights </vt:lpstr>
      <vt:lpstr>Family friendly rights</vt:lpstr>
      <vt:lpstr>Family friendly rights </vt:lpstr>
      <vt:lpstr>Statutory sick pay</vt:lpstr>
      <vt:lpstr>Statutory sick pay</vt:lpstr>
      <vt:lpstr>Whistleblowing protection - sexual harassment</vt:lpstr>
      <vt:lpstr>Sexual harassment as qualifying disclosure</vt:lpstr>
      <vt:lpstr>Gender equality action plans</vt:lpstr>
      <vt:lpstr>Gender equality action plans</vt:lpstr>
      <vt:lpstr>Gender equality action plans</vt:lpstr>
      <vt:lpstr>Collective consultation changes</vt:lpstr>
      <vt:lpstr>Collective consultation changes</vt:lpstr>
      <vt:lpstr>Trade union changes</vt:lpstr>
      <vt:lpstr>Trade union changes</vt:lpstr>
      <vt:lpstr>Fair Work Agency</vt:lpstr>
      <vt:lpstr>Other April changes</vt:lpstr>
      <vt:lpstr>Other April changes</vt:lpstr>
      <vt:lpstr>And finally…</vt:lpstr>
      <vt:lpstr>Questions</vt:lpstr>
      <vt:lpstr>PowerPoint Presentation</vt:lpstr>
    </vt:vector>
  </TitlesOfParts>
  <Company>Morton Fraser MacRobert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Carrie Mitchell</dc:creator>
  <cp:lastModifiedBy>Innes Clark</cp:lastModifiedBy>
  <cp:revision>14</cp:revision>
  <dcterms:created xsi:type="dcterms:W3CDTF">2026-03-02T13:05:01Z</dcterms:created>
  <dcterms:modified xsi:type="dcterms:W3CDTF">2026-03-13T08:18:22Z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0x010100B2E3A6EFF696A445A1A2E154D1CCE93B</vt:lpwstr>
  </property>
</Properties>
</file>