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7"/>
  </p:notesMasterIdLst>
  <p:sldIdLst>
    <p:sldId id="256" r:id="rId6"/>
    <p:sldId id="259" r:id="rId7"/>
    <p:sldId id="257" r:id="rId8"/>
    <p:sldId id="298" r:id="rId9"/>
    <p:sldId id="304" r:id="rId10"/>
    <p:sldId id="306" r:id="rId11"/>
    <p:sldId id="308" r:id="rId12"/>
    <p:sldId id="300" r:id="rId13"/>
    <p:sldId id="305" r:id="rId14"/>
    <p:sldId id="293" r:id="rId15"/>
    <p:sldId id="296" r:id="rId16"/>
    <p:sldId id="285" r:id="rId17"/>
    <p:sldId id="289" r:id="rId18"/>
    <p:sldId id="297" r:id="rId19"/>
    <p:sldId id="301" r:id="rId20"/>
    <p:sldId id="290" r:id="rId21"/>
    <p:sldId id="288" r:id="rId22"/>
    <p:sldId id="302" r:id="rId23"/>
    <p:sldId id="303" r:id="rId24"/>
    <p:sldId id="28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542" autoAdjust="0"/>
  </p:normalViewPr>
  <p:slideViewPr>
    <p:cSldViewPr snapToGrid="0">
      <p:cViewPr varScale="1">
        <p:scale>
          <a:sx n="58" d="100"/>
          <a:sy n="58" d="100"/>
        </p:scale>
        <p:origin x="26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D25DA-F596-4DFA-8AA1-BA3AE91E2F6F}" type="datetimeFigureOut">
              <a:rPr lang="en-GB" smtClean="0"/>
              <a:t>19/02/2026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0F59-37D0-4D99-BB02-CA15A3452443}" type="slidenum">
              <a:rPr lang="en-GB" smtClean="0"/>
              <a:t>‹#›</a:t>
            </a:fld>
            <a:endParaRPr lang="en-GB" dirty="0"/>
          </a:p>
        </p:txBody>
      </p:sp>
    </p:spTree>
    <p:extLst>
      <p:ext uri="{BB962C8B-B14F-4D97-AF65-F5344CB8AC3E}">
        <p14:creationId xmlns:p14="http://schemas.microsoft.com/office/powerpoint/2010/main" val="298850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media/6970a03df88ad0be09b9ef07/unfair-dismissal-factshee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95d3ebfbd1c076f787e7399/employment-rights-act-2025-economic-analysi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media/695d3ebfbd1c076f787e7399/employment-rights-act-2025-economic-analysi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sets.publishing.service.gov.uk/media/695d3ebfbd1c076f787e7399/employment-rights-act-2025-economic-analysi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Hello and thank you very much for joining our webinar today on </a:t>
            </a:r>
            <a:r>
              <a:rPr lang="en-GB" sz="1200" b="1" kern="1200" dirty="0">
                <a:solidFill>
                  <a:schemeClr val="tx1"/>
                </a:solidFill>
                <a:effectLst/>
                <a:latin typeface="+mn-lt"/>
                <a:ea typeface="+mn-ea"/>
                <a:cs typeface="+mn-cs"/>
              </a:rPr>
              <a:t>changes to unfair dismissal law - managing the risk.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My name is Innes Clark, I head up Morton Fraser MacRobert's employment law team and I'm joined today by Elise Turner, a legal director in the Team with many years of experience advising employers on employment law issues.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are two key changes relating to unfair dismissal that are going to come into force as a result of the Employment Rights Act. We touched on these in our webinar last month but given the importance of these changes we wanted to return to this topic so that we can cover it in a bit more detail.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impact of these changes is that, amongst other things, the UK will probably be the highest risk place to employ senior executive or other higher paid employees in Europe.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terms of what we will cover today - SLIDE</a:t>
            </a:r>
          </a:p>
          <a:p>
            <a:r>
              <a:rPr lang="en-GB" sz="1200" kern="1200" dirty="0">
                <a:solidFill>
                  <a:schemeClr val="tx1"/>
                </a:solidFill>
                <a:effectLst/>
                <a:latin typeface="+mn-lt"/>
                <a:ea typeface="+mn-ea"/>
                <a:cs typeface="+mn-cs"/>
              </a:rPr>
              <a:t> </a:t>
            </a:r>
          </a:p>
          <a:p>
            <a:br>
              <a:rPr lang="en-GB" sz="1200" kern="1200" dirty="0">
                <a:solidFill>
                  <a:schemeClr val="tx1"/>
                </a:solidFill>
                <a:effectLst/>
                <a:latin typeface="+mn-lt"/>
                <a:ea typeface="+mn-ea"/>
                <a:cs typeface="+mn-cs"/>
              </a:rPr>
            </a:br>
            <a:endParaRPr lang="en-GB" dirty="0">
              <a:effectLst/>
            </a:endParaRP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DF80F59-37D0-4D99-BB02-CA15A3452443}" type="slidenum">
              <a:rPr lang="en-GB" smtClean="0"/>
              <a:t>1</a:t>
            </a:fld>
            <a:endParaRPr lang="en-GB" dirty="0"/>
          </a:p>
        </p:txBody>
      </p:sp>
    </p:spTree>
    <p:extLst>
      <p:ext uri="{BB962C8B-B14F-4D97-AF65-F5344CB8AC3E}">
        <p14:creationId xmlns:p14="http://schemas.microsoft.com/office/powerpoint/2010/main" val="152205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Worth just looking at the ET stats for unfair dismissal over the past few years………..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annual stats were published for 2020/21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Worth also just explaining briefly for those who don’t know how ET calculates compensatory award.</a:t>
            </a:r>
          </a:p>
          <a:p>
            <a:endParaRPr lang="en-GB" dirty="0"/>
          </a:p>
          <a:p>
            <a:r>
              <a:rPr lang="en-GB" dirty="0"/>
              <a:t>Based on loss of earnings and loss of benefits.</a:t>
            </a:r>
          </a:p>
          <a:p>
            <a:endParaRPr lang="en-GB" dirty="0"/>
          </a:p>
          <a:p>
            <a:r>
              <a:rPr lang="en-GB" dirty="0"/>
              <a:t>If a claim process to ET hearing – 3 scenarios if successful and compensation is awarded:-</a:t>
            </a:r>
          </a:p>
          <a:p>
            <a:endParaRPr lang="en-GB" dirty="0"/>
          </a:p>
          <a:p>
            <a:pPr marL="228600" indent="-228600">
              <a:buAutoNum type="alphaLcPeriod"/>
            </a:pPr>
            <a:r>
              <a:rPr lang="en-GB" dirty="0"/>
              <a:t>Employee got a new job at some point before ET hearing</a:t>
            </a:r>
          </a:p>
          <a:p>
            <a:pPr marL="228600" indent="-228600">
              <a:buAutoNum type="alphaLcPeriod"/>
            </a:pPr>
            <a:r>
              <a:rPr lang="en-GB" dirty="0"/>
              <a:t>Employee still unemployed at date of the hearing</a:t>
            </a:r>
          </a:p>
          <a:p>
            <a:pPr marL="228600" indent="-228600">
              <a:buAutoNum type="alphaLcPeriod"/>
            </a:pPr>
            <a:r>
              <a:rPr lang="en-GB" dirty="0"/>
              <a:t>Employee got a new job but lower earnings</a:t>
            </a:r>
          </a:p>
          <a:p>
            <a:pPr marL="228600" indent="-228600">
              <a:buAutoNum type="alphaLcPeriod"/>
            </a:pPr>
            <a:endParaRPr lang="en-GB" dirty="0"/>
          </a:p>
          <a:p>
            <a:pPr marL="0" indent="0">
              <a:buNone/>
            </a:pPr>
            <a:r>
              <a:rPr lang="en-GB" dirty="0"/>
              <a:t>Largely an arithmetical exercise – no punitive awards</a:t>
            </a:r>
          </a:p>
          <a:p>
            <a:endParaRPr lang="en-GB" dirty="0"/>
          </a:p>
          <a:p>
            <a:r>
              <a:rPr lang="en-GB" dirty="0"/>
              <a:t>So what do we see……</a:t>
            </a:r>
          </a:p>
          <a:p>
            <a:endParaRPr lang="en-GB" dirty="0"/>
          </a:p>
          <a:p>
            <a:r>
              <a:rPr lang="en-GB" dirty="0"/>
              <a:t>Some fairly high maximum awards………….. In all cases above what would have been the stat cap in the year in question as – </a:t>
            </a:r>
            <a:r>
              <a:rPr lang="en-GB" dirty="0" err="1"/>
              <a:t>wb</a:t>
            </a:r>
            <a:r>
              <a:rPr lang="en-GB" dirty="0"/>
              <a:t> or </a:t>
            </a:r>
            <a:r>
              <a:rPr lang="en-GB" dirty="0" err="1"/>
              <a:t>h&amp;s</a:t>
            </a:r>
            <a:r>
              <a:rPr lang="en-GB" dirty="0"/>
              <a:t> dismissal cases.</a:t>
            </a:r>
          </a:p>
          <a:p>
            <a:endParaRPr lang="en-GB" dirty="0"/>
          </a:p>
          <a:p>
            <a:r>
              <a:rPr lang="en-GB" dirty="0"/>
              <a:t>On the whole – not very high maximum awards with the exception of 2018/2019. </a:t>
            </a:r>
          </a:p>
          <a:p>
            <a:endParaRPr lang="en-GB" dirty="0"/>
          </a:p>
          <a:p>
            <a:r>
              <a:rPr lang="en-GB" dirty="0"/>
              <a:t>Median awards – mid point</a:t>
            </a:r>
          </a:p>
          <a:p>
            <a:endParaRPr lang="en-GB" dirty="0"/>
          </a:p>
          <a:p>
            <a:r>
              <a:rPr lang="en-GB" dirty="0"/>
              <a:t>Average awards</a:t>
            </a:r>
          </a:p>
          <a:p>
            <a:endParaRPr lang="en-GB" dirty="0"/>
          </a:p>
          <a:p>
            <a:r>
              <a:rPr lang="en-GB" dirty="0"/>
              <a:t>Both very low – on the face of it you might take the view that the removal of the cap won’t be a big issue BUT:-</a:t>
            </a:r>
          </a:p>
          <a:p>
            <a:endParaRPr lang="en-GB" dirty="0"/>
          </a:p>
          <a:p>
            <a:r>
              <a:rPr lang="en-GB" dirty="0"/>
              <a:t>Stats will reflect (a) a lot of low earners, (b) a lot of part-time employees and (c) a lot of employees who will have been fortunate enough to secure alternative employment quickly.</a:t>
            </a:r>
          </a:p>
          <a:p>
            <a:endParaRPr lang="en-GB" dirty="0"/>
          </a:p>
          <a:p>
            <a:r>
              <a:rPr lang="en-GB" dirty="0"/>
              <a:t>PLUS, of more importance, the table reflects the very small tip of a very large iceberg. Vast majority of claims settle or are dealt with by way of settlement agreements before matters reach the Tribunal.</a:t>
            </a:r>
          </a:p>
          <a:p>
            <a:endParaRPr lang="en-GB" dirty="0"/>
          </a:p>
          <a:p>
            <a:r>
              <a:rPr lang="en-GB" dirty="0"/>
              <a:t>Senior executives – what usually happens – settlement discussion and package offered in knowledge that cap will apply</a:t>
            </a:r>
          </a:p>
          <a:p>
            <a:endParaRPr lang="en-GB" dirty="0"/>
          </a:p>
          <a:p>
            <a:r>
              <a:rPr lang="en-GB" dirty="0"/>
              <a:t>High paid employees who know that the statutory cap applies so that there is no point in raising a claim.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6DF80F59-37D0-4D99-BB02-CA15A3452443}" type="slidenum">
              <a:rPr lang="en-GB" smtClean="0"/>
              <a:t>11</a:t>
            </a:fld>
            <a:endParaRPr lang="en-GB" dirty="0"/>
          </a:p>
        </p:txBody>
      </p:sp>
    </p:spTree>
    <p:extLst>
      <p:ext uri="{BB962C8B-B14F-4D97-AF65-F5344CB8AC3E}">
        <p14:creationId xmlns:p14="http://schemas.microsoft.com/office/powerpoint/2010/main" val="149049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Flag risk to board/exco</a:t>
            </a:r>
          </a:p>
          <a:p>
            <a:endParaRPr lang="en-GB" dirty="0"/>
          </a:p>
          <a:p>
            <a:r>
              <a:rPr lang="en-GB" dirty="0"/>
              <a:t>PIP/coaching as alternative to SA offer</a:t>
            </a:r>
          </a:p>
          <a:p>
            <a:endParaRPr lang="en-GB" dirty="0"/>
          </a:p>
          <a:p>
            <a:endParaRPr lang="en-GB" dirty="0"/>
          </a:p>
        </p:txBody>
      </p:sp>
      <p:sp>
        <p:nvSpPr>
          <p:cNvPr id="4" name="Slide Number Placeholder 3"/>
          <p:cNvSpPr>
            <a:spLocks noGrp="1"/>
          </p:cNvSpPr>
          <p:nvPr>
            <p:ph type="sldNum" sz="quarter" idx="5"/>
          </p:nvPr>
        </p:nvSpPr>
        <p:spPr/>
        <p:txBody>
          <a:bodyPr/>
          <a:lstStyle/>
          <a:p>
            <a:fld id="{6DF80F59-37D0-4D99-BB02-CA15A3452443}" type="slidenum">
              <a:rPr lang="en-GB" smtClean="0"/>
              <a:t>12</a:t>
            </a:fld>
            <a:endParaRPr lang="en-GB" dirty="0"/>
          </a:p>
        </p:txBody>
      </p:sp>
    </p:spTree>
    <p:extLst>
      <p:ext uri="{BB962C8B-B14F-4D97-AF65-F5344CB8AC3E}">
        <p14:creationId xmlns:p14="http://schemas.microsoft.com/office/powerpoint/2010/main" val="171838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things from an ET perspective</a:t>
            </a:r>
          </a:p>
          <a:p>
            <a:endParaRPr lang="en-GB" dirty="0"/>
          </a:p>
          <a:p>
            <a:endParaRPr lang="en-GB" dirty="0"/>
          </a:p>
          <a:p>
            <a:endParaRPr lang="en-GB" dirty="0"/>
          </a:p>
          <a:p>
            <a:r>
              <a:rPr lang="en-GB" dirty="0"/>
              <a:t>Up to 25% for failure to follow ACAS Code – eg £1m award, £250K just for failing to follow ACAS Code???</a:t>
            </a:r>
          </a:p>
          <a:p>
            <a:endParaRPr lang="en-GB" dirty="0"/>
          </a:p>
          <a:p>
            <a:endParaRPr lang="en-GB" dirty="0"/>
          </a:p>
          <a:p>
            <a:endParaRPr lang="en-GB" dirty="0"/>
          </a:p>
          <a:p>
            <a:r>
              <a:rPr lang="en-GB" dirty="0"/>
              <a:t>Mitigation etc – important battleground as will arguments around (A) contribution to dismissal and (b) fair procedure would have made no difference</a:t>
            </a:r>
          </a:p>
        </p:txBody>
      </p:sp>
      <p:sp>
        <p:nvSpPr>
          <p:cNvPr id="4" name="Slide Number Placeholder 3"/>
          <p:cNvSpPr>
            <a:spLocks noGrp="1"/>
          </p:cNvSpPr>
          <p:nvPr>
            <p:ph type="sldNum" sz="quarter" idx="5"/>
          </p:nvPr>
        </p:nvSpPr>
        <p:spPr/>
        <p:txBody>
          <a:bodyPr/>
          <a:lstStyle/>
          <a:p>
            <a:fld id="{6DF80F59-37D0-4D99-BB02-CA15A3452443}" type="slidenum">
              <a:rPr lang="en-GB" smtClean="0"/>
              <a:t>13</a:t>
            </a:fld>
            <a:endParaRPr lang="en-GB" dirty="0"/>
          </a:p>
        </p:txBody>
      </p:sp>
    </p:spTree>
    <p:extLst>
      <p:ext uri="{BB962C8B-B14F-4D97-AF65-F5344CB8AC3E}">
        <p14:creationId xmlns:p14="http://schemas.microsoft.com/office/powerpoint/2010/main" val="38915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Plus valuable shares or share options</a:t>
            </a:r>
          </a:p>
          <a:p>
            <a:endParaRPr lang="en-GB" dirty="0"/>
          </a:p>
          <a:p>
            <a:endParaRPr lang="en-GB" dirty="0"/>
          </a:p>
          <a:p>
            <a:r>
              <a:rPr lang="en-GB" dirty="0"/>
              <a:t>Out of work more than a year – due to 12 month cap removal</a:t>
            </a:r>
          </a:p>
          <a:p>
            <a:endParaRPr lang="en-GB" dirty="0"/>
          </a:p>
          <a:p>
            <a:endParaRPr lang="en-GB" dirty="0"/>
          </a:p>
          <a:p>
            <a:r>
              <a:rPr lang="en-GB" dirty="0"/>
              <a:t>Where no discrimination</a:t>
            </a:r>
          </a:p>
          <a:p>
            <a:endParaRPr lang="en-GB" dirty="0"/>
          </a:p>
          <a:p>
            <a:endParaRPr lang="en-GB" dirty="0"/>
          </a:p>
          <a:p>
            <a:r>
              <a:rPr lang="en-GB" dirty="0"/>
              <a:t>Impact on SMEs</a:t>
            </a:r>
          </a:p>
        </p:txBody>
      </p:sp>
      <p:sp>
        <p:nvSpPr>
          <p:cNvPr id="4" name="Slide Number Placeholder 3"/>
          <p:cNvSpPr>
            <a:spLocks noGrp="1"/>
          </p:cNvSpPr>
          <p:nvPr>
            <p:ph type="sldNum" sz="quarter" idx="5"/>
          </p:nvPr>
        </p:nvSpPr>
        <p:spPr/>
        <p:txBody>
          <a:bodyPr/>
          <a:lstStyle/>
          <a:p>
            <a:fld id="{6DF80F59-37D0-4D99-BB02-CA15A3452443}" type="slidenum">
              <a:rPr lang="en-GB" smtClean="0"/>
              <a:t>14</a:t>
            </a:fld>
            <a:endParaRPr lang="en-GB" dirty="0"/>
          </a:p>
        </p:txBody>
      </p:sp>
    </p:spTree>
    <p:extLst>
      <p:ext uri="{BB962C8B-B14F-4D97-AF65-F5344CB8AC3E}">
        <p14:creationId xmlns:p14="http://schemas.microsoft.com/office/powerpoint/2010/main" val="146984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Fixed term contracts – expiry dismissal</a:t>
            </a:r>
          </a:p>
          <a:p>
            <a:endParaRPr lang="en-GB" dirty="0"/>
          </a:p>
          <a:p>
            <a:r>
              <a:rPr lang="en-GB" dirty="0"/>
              <a:t>So – should be a potentially fair reason for that dismissal</a:t>
            </a:r>
          </a:p>
          <a:p>
            <a:endParaRPr lang="en-GB" dirty="0"/>
          </a:p>
          <a:p>
            <a:r>
              <a:rPr lang="en-GB" dirty="0"/>
              <a:t>At moment – footballers don’t go to ET – will that change?</a:t>
            </a:r>
          </a:p>
          <a:p>
            <a:endParaRPr lang="en-GB" dirty="0"/>
          </a:p>
          <a:p>
            <a:r>
              <a:rPr lang="en-GB" dirty="0"/>
              <a:t>Will football clubs have to performance manage footballers?</a:t>
            </a:r>
          </a:p>
          <a:p>
            <a:endParaRPr lang="en-GB" dirty="0"/>
          </a:p>
          <a:p>
            <a:r>
              <a:rPr lang="en-GB" dirty="0"/>
              <a:t>Not just footballers – other highly paid sportspeople who are employees – eg rugby.</a:t>
            </a:r>
          </a:p>
          <a:p>
            <a:endParaRPr lang="en-GB" dirty="0"/>
          </a:p>
          <a:p>
            <a:r>
              <a:rPr lang="en-GB" dirty="0"/>
              <a:t>The more serious point is that if this does become more common then it is going to add additional strain to a tribunal system that is already under a lot of pressure</a:t>
            </a:r>
          </a:p>
          <a:p>
            <a:endParaRPr lang="en-GB" dirty="0"/>
          </a:p>
          <a:p>
            <a:endParaRPr lang="en-GB" dirty="0"/>
          </a:p>
          <a:p>
            <a:r>
              <a:rPr lang="en-GB" dirty="0"/>
              <a:t>BOTH CAMERAS ON</a:t>
            </a:r>
          </a:p>
        </p:txBody>
      </p:sp>
      <p:sp>
        <p:nvSpPr>
          <p:cNvPr id="4" name="Slide Number Placeholder 3"/>
          <p:cNvSpPr>
            <a:spLocks noGrp="1"/>
          </p:cNvSpPr>
          <p:nvPr>
            <p:ph type="sldNum" sz="quarter" idx="5"/>
          </p:nvPr>
        </p:nvSpPr>
        <p:spPr/>
        <p:txBody>
          <a:bodyPr/>
          <a:lstStyle/>
          <a:p>
            <a:fld id="{6DF80F59-37D0-4D99-BB02-CA15A3452443}" type="slidenum">
              <a:rPr lang="en-GB" smtClean="0"/>
              <a:t>15</a:t>
            </a:fld>
            <a:endParaRPr lang="en-GB" dirty="0"/>
          </a:p>
        </p:txBody>
      </p:sp>
    </p:spTree>
    <p:extLst>
      <p:ext uri="{BB962C8B-B14F-4D97-AF65-F5344CB8AC3E}">
        <p14:creationId xmlns:p14="http://schemas.microsoft.com/office/powerpoint/2010/main" val="2229359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slide    </a:t>
            </a:r>
          </a:p>
          <a:p>
            <a:endParaRPr lang="en-GB" dirty="0"/>
          </a:p>
          <a:p>
            <a:r>
              <a:rPr lang="en-GB" dirty="0"/>
              <a:t>As Elise said at the outset – 1 January next year, so there is a little bit of time to start thinking about things now…..</a:t>
            </a:r>
          </a:p>
          <a:p>
            <a:endParaRPr lang="en-GB" dirty="0"/>
          </a:p>
          <a:p>
            <a:endParaRPr lang="en-GB" dirty="0"/>
          </a:p>
        </p:txBody>
      </p:sp>
      <p:sp>
        <p:nvSpPr>
          <p:cNvPr id="4" name="Slide Number Placeholder 3"/>
          <p:cNvSpPr>
            <a:spLocks noGrp="1"/>
          </p:cNvSpPr>
          <p:nvPr>
            <p:ph type="sldNum" sz="quarter" idx="5"/>
          </p:nvPr>
        </p:nvSpPr>
        <p:spPr/>
        <p:txBody>
          <a:bodyPr/>
          <a:lstStyle/>
          <a:p>
            <a:fld id="{6DF80F59-37D0-4D99-BB02-CA15A3452443}" type="slidenum">
              <a:rPr lang="en-GB" smtClean="0"/>
              <a:t>16</a:t>
            </a:fld>
            <a:endParaRPr lang="en-GB" dirty="0"/>
          </a:p>
        </p:txBody>
      </p:sp>
    </p:spTree>
    <p:extLst>
      <p:ext uri="{BB962C8B-B14F-4D97-AF65-F5344CB8AC3E}">
        <p14:creationId xmlns:p14="http://schemas.microsoft.com/office/powerpoint/2010/main" val="3553679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ELISE</a:t>
            </a:r>
          </a:p>
        </p:txBody>
      </p:sp>
      <p:sp>
        <p:nvSpPr>
          <p:cNvPr id="4" name="Slide Number Placeholder 3"/>
          <p:cNvSpPr>
            <a:spLocks noGrp="1"/>
          </p:cNvSpPr>
          <p:nvPr>
            <p:ph type="sldNum" sz="quarter" idx="5"/>
          </p:nvPr>
        </p:nvSpPr>
        <p:spPr/>
        <p:txBody>
          <a:bodyPr/>
          <a:lstStyle/>
          <a:p>
            <a:fld id="{6DF80F59-37D0-4D99-BB02-CA15A3452443}" type="slidenum">
              <a:rPr lang="en-GB" smtClean="0"/>
              <a:t>17</a:t>
            </a:fld>
            <a:endParaRPr lang="en-GB" dirty="0"/>
          </a:p>
        </p:txBody>
      </p:sp>
    </p:spTree>
    <p:extLst>
      <p:ext uri="{BB962C8B-B14F-4D97-AF65-F5344CB8AC3E}">
        <p14:creationId xmlns:p14="http://schemas.microsoft.com/office/powerpoint/2010/main" val="44570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64D9-2FFE-45A4-D535-CFE1DE4BC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98184-ABFC-B25C-CBD2-A3A0E69257B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5269FB-8009-D90A-2C8A-F8D6A1F43749}"/>
              </a:ext>
            </a:extLst>
          </p:cNvPr>
          <p:cNvSpPr>
            <a:spLocks noGrp="1"/>
          </p:cNvSpPr>
          <p:nvPr>
            <p:ph type="body" idx="1"/>
          </p:nvPr>
        </p:nvSpPr>
        <p:spPr/>
        <p:txBody>
          <a:bodyPr/>
          <a:lstStyle/>
          <a:p>
            <a:r>
              <a:rPr lang="en-GB" dirty="0"/>
              <a:t>ELISE</a:t>
            </a:r>
          </a:p>
        </p:txBody>
      </p:sp>
      <p:sp>
        <p:nvSpPr>
          <p:cNvPr id="4" name="Slide Number Placeholder 3">
            <a:extLst>
              <a:ext uri="{FF2B5EF4-FFF2-40B4-BE49-F238E27FC236}">
                <a16:creationId xmlns:a16="http://schemas.microsoft.com/office/drawing/2014/main" id="{DB7EBE01-E3C8-2958-BB46-560370EE54A8}"/>
              </a:ext>
            </a:extLst>
          </p:cNvPr>
          <p:cNvSpPr>
            <a:spLocks noGrp="1"/>
          </p:cNvSpPr>
          <p:nvPr>
            <p:ph type="sldNum" sz="quarter" idx="5"/>
          </p:nvPr>
        </p:nvSpPr>
        <p:spPr/>
        <p:txBody>
          <a:bodyPr/>
          <a:lstStyle/>
          <a:p>
            <a:fld id="{6DF80F59-37D0-4D99-BB02-CA15A3452443}" type="slidenum">
              <a:rPr lang="en-GB" smtClean="0"/>
              <a:t>18</a:t>
            </a:fld>
            <a:endParaRPr lang="en-GB" dirty="0"/>
          </a:p>
        </p:txBody>
      </p:sp>
    </p:spTree>
    <p:extLst>
      <p:ext uri="{BB962C8B-B14F-4D97-AF65-F5344CB8AC3E}">
        <p14:creationId xmlns:p14="http://schemas.microsoft.com/office/powerpoint/2010/main" val="3294138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BE86A-FA75-40DC-8679-B1C6D98F3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4C63F-F34B-9CB1-2230-60BF2B0FF88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F1C7634-698D-E4E0-1B22-664E5E6601C2}"/>
              </a:ext>
            </a:extLst>
          </p:cNvPr>
          <p:cNvSpPr>
            <a:spLocks noGrp="1"/>
          </p:cNvSpPr>
          <p:nvPr>
            <p:ph type="body" idx="1"/>
          </p:nvPr>
        </p:nvSpPr>
        <p:spPr/>
        <p:txBody>
          <a:bodyPr/>
          <a:lstStyle/>
          <a:p>
            <a:r>
              <a:rPr lang="en-GB" dirty="0"/>
              <a:t>My slide</a:t>
            </a:r>
          </a:p>
        </p:txBody>
      </p:sp>
      <p:sp>
        <p:nvSpPr>
          <p:cNvPr id="4" name="Slide Number Placeholder 3">
            <a:extLst>
              <a:ext uri="{FF2B5EF4-FFF2-40B4-BE49-F238E27FC236}">
                <a16:creationId xmlns:a16="http://schemas.microsoft.com/office/drawing/2014/main" id="{D7AEC93C-1BFA-9736-DC63-1460BFA1B6D4}"/>
              </a:ext>
            </a:extLst>
          </p:cNvPr>
          <p:cNvSpPr>
            <a:spLocks noGrp="1"/>
          </p:cNvSpPr>
          <p:nvPr>
            <p:ph type="sldNum" sz="quarter" idx="5"/>
          </p:nvPr>
        </p:nvSpPr>
        <p:spPr/>
        <p:txBody>
          <a:bodyPr/>
          <a:lstStyle/>
          <a:p>
            <a:fld id="{6DF80F59-37D0-4D99-BB02-CA15A3452443}" type="slidenum">
              <a:rPr lang="en-GB" smtClean="0"/>
              <a:t>19</a:t>
            </a:fld>
            <a:endParaRPr lang="en-GB" dirty="0"/>
          </a:p>
        </p:txBody>
      </p:sp>
    </p:spTree>
    <p:extLst>
      <p:ext uri="{BB962C8B-B14F-4D97-AF65-F5344CB8AC3E}">
        <p14:creationId xmlns:p14="http://schemas.microsoft.com/office/powerpoint/2010/main" val="3533219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228600" indent="-228600">
              <a:buAutoNum type="arabicPeriod"/>
            </a:pPr>
            <a:r>
              <a:rPr lang="en-GB" dirty="0"/>
              <a:t>How will the reduced qualifying period affect job security?</a:t>
            </a:r>
          </a:p>
          <a:p>
            <a:pPr marL="228600" indent="-228600">
              <a:buAutoNum type="arabicPeriod"/>
            </a:pPr>
            <a:endParaRPr lang="en-GB" dirty="0"/>
          </a:p>
          <a:p>
            <a:pPr marL="228600" indent="-228600">
              <a:buAutoNum type="arabicPeriod"/>
            </a:pPr>
            <a:r>
              <a:rPr lang="en-GB" dirty="0"/>
              <a:t>How does this affect fixed term employees?</a:t>
            </a:r>
          </a:p>
          <a:p>
            <a:pPr marL="228600" indent="-228600">
              <a:buAutoNum type="arabicPeriod"/>
            </a:pPr>
            <a:endParaRPr lang="en-GB" dirty="0"/>
          </a:p>
          <a:p>
            <a:pPr marL="228600" indent="-228600">
              <a:buAutoNum type="arabicPeriod"/>
            </a:pPr>
            <a:r>
              <a:rPr lang="en-GB" dirty="0"/>
              <a:t>Likelihood of increase to b of c  cap?</a:t>
            </a:r>
          </a:p>
          <a:p>
            <a:pPr marL="228600" indent="-228600">
              <a:buAutoNum type="arabicPeriod"/>
            </a:pPr>
            <a:endParaRPr lang="en-GB" dirty="0"/>
          </a:p>
          <a:p>
            <a:pPr marL="228600" indent="-228600">
              <a:buAutoNum type="arabicPeriod"/>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5CDC76F6-7DBF-4F59-A960-AC2090A02CA4}" type="slidenum">
              <a:rPr lang="en-GB" smtClean="0"/>
              <a:t>20</a:t>
            </a:fld>
            <a:endParaRPr lang="en-GB" dirty="0"/>
          </a:p>
        </p:txBody>
      </p:sp>
    </p:spTree>
    <p:extLst>
      <p:ext uri="{BB962C8B-B14F-4D97-AF65-F5344CB8AC3E}">
        <p14:creationId xmlns:p14="http://schemas.microsoft.com/office/powerpoint/2010/main" val="110771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[read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webinar isn’t going to be overly technical but I hope it will provide you with some good insights as well as some practical tips on how best to manage the risk from an employer's perspective.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Elise and I will speak for about 45 minutes or so and then there will be time for questions.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it comes to question, you can use the question function to ask your question anonymously.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Finally, as usual, we will send on a recording of this webinar and the slides in the coming days.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will now hand over to Elise…………..</a:t>
            </a:r>
          </a:p>
          <a:p>
            <a:endParaRPr lang="en-GB" dirty="0"/>
          </a:p>
        </p:txBody>
      </p:sp>
      <p:sp>
        <p:nvSpPr>
          <p:cNvPr id="4" name="Slide Number Placeholder 3"/>
          <p:cNvSpPr>
            <a:spLocks noGrp="1"/>
          </p:cNvSpPr>
          <p:nvPr>
            <p:ph type="sldNum" sz="quarter" idx="5"/>
          </p:nvPr>
        </p:nvSpPr>
        <p:spPr/>
        <p:txBody>
          <a:bodyPr/>
          <a:lstStyle/>
          <a:p>
            <a:fld id="{6DF80F59-37D0-4D99-BB02-CA15A3452443}" type="slidenum">
              <a:rPr lang="en-GB" smtClean="0"/>
              <a:t>2</a:t>
            </a:fld>
            <a:endParaRPr lang="en-GB" dirty="0"/>
          </a:p>
        </p:txBody>
      </p:sp>
    </p:spTree>
    <p:extLst>
      <p:ext uri="{BB962C8B-B14F-4D97-AF65-F5344CB8AC3E}">
        <p14:creationId xmlns:p14="http://schemas.microsoft.com/office/powerpoint/2010/main" val="166286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hlinkClick r:id="rId3"/>
              </a:rPr>
              <a:t>Unfair dismissal factsheet</a:t>
            </a:r>
            <a:r>
              <a:rPr lang="en-GB" dirty="0"/>
              <a:t> </a:t>
            </a:r>
          </a:p>
        </p:txBody>
      </p:sp>
      <p:sp>
        <p:nvSpPr>
          <p:cNvPr id="4" name="Slide Number Placeholder 3"/>
          <p:cNvSpPr>
            <a:spLocks noGrp="1"/>
          </p:cNvSpPr>
          <p:nvPr>
            <p:ph type="sldNum" sz="quarter" idx="5"/>
          </p:nvPr>
        </p:nvSpPr>
        <p:spPr/>
        <p:txBody>
          <a:bodyPr/>
          <a:lstStyle/>
          <a:p>
            <a:fld id="{6DF80F59-37D0-4D99-BB02-CA15A3452443}" type="slidenum">
              <a:rPr lang="en-GB" smtClean="0"/>
              <a:t>3</a:t>
            </a:fld>
            <a:endParaRPr lang="en-GB" dirty="0"/>
          </a:p>
        </p:txBody>
      </p:sp>
    </p:spTree>
    <p:extLst>
      <p:ext uri="{BB962C8B-B14F-4D97-AF65-F5344CB8AC3E}">
        <p14:creationId xmlns:p14="http://schemas.microsoft.com/office/powerpoint/2010/main" val="414073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E851A-2F7E-51C7-EE0C-0A750CB40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4837F-4EA7-50E9-5704-88C31ED04D7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47B43F9-F579-2194-532A-C89DF010F6B2}"/>
              </a:ext>
            </a:extLst>
          </p:cNvPr>
          <p:cNvSpPr>
            <a:spLocks noGrp="1"/>
          </p:cNvSpPr>
          <p:nvPr>
            <p:ph type="body" idx="1"/>
          </p:nvPr>
        </p:nvSpPr>
        <p:spPr/>
        <p:txBody>
          <a:bodyPr/>
          <a:lstStyle/>
          <a:p>
            <a:r>
              <a:rPr lang="en-GB" dirty="0">
                <a:hlinkClick r:id="rId3"/>
              </a:rPr>
              <a:t>Employment Rights Act 2025: economic analysis</a:t>
            </a:r>
            <a:endParaRPr lang="en-GB" dirty="0"/>
          </a:p>
          <a:p>
            <a:endParaRPr lang="en-GB" dirty="0"/>
          </a:p>
        </p:txBody>
      </p:sp>
      <p:sp>
        <p:nvSpPr>
          <p:cNvPr id="4" name="Slide Number Placeholder 3">
            <a:extLst>
              <a:ext uri="{FF2B5EF4-FFF2-40B4-BE49-F238E27FC236}">
                <a16:creationId xmlns:a16="http://schemas.microsoft.com/office/drawing/2014/main" id="{D8552FD3-458C-81D9-A536-3088AA5DF8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F59-37D0-4D99-BB02-CA15A345244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4746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hlinkClick r:id="rId3"/>
              </a:rPr>
              <a:t>Employment Rights Act 2025: economic analysis</a:t>
            </a:r>
            <a:endParaRPr lang="en-GB" dirty="0"/>
          </a:p>
          <a:p>
            <a:endParaRPr lang="en-GB" dirty="0"/>
          </a:p>
        </p:txBody>
      </p:sp>
      <p:sp>
        <p:nvSpPr>
          <p:cNvPr id="4" name="Slide Number Placeholder 3"/>
          <p:cNvSpPr>
            <a:spLocks noGrp="1"/>
          </p:cNvSpPr>
          <p:nvPr>
            <p:ph type="sldNum" sz="quarter" idx="5"/>
          </p:nvPr>
        </p:nvSpPr>
        <p:spPr/>
        <p:txBody>
          <a:bodyPr/>
          <a:lstStyle/>
          <a:p>
            <a:fld id="{6DF80F59-37D0-4D99-BB02-CA15A3452443}" type="slidenum">
              <a:rPr lang="en-GB" smtClean="0"/>
              <a:t>6</a:t>
            </a:fld>
            <a:endParaRPr lang="en-GB" dirty="0"/>
          </a:p>
        </p:txBody>
      </p:sp>
    </p:spTree>
    <p:extLst>
      <p:ext uri="{BB962C8B-B14F-4D97-AF65-F5344CB8AC3E}">
        <p14:creationId xmlns:p14="http://schemas.microsoft.com/office/powerpoint/2010/main" val="224476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Department for Business and Trade analysis of Labour Force Survey says reducing qualifying period will extend protection to 6.3 million employees</a:t>
            </a:r>
          </a:p>
        </p:txBody>
      </p:sp>
      <p:sp>
        <p:nvSpPr>
          <p:cNvPr id="4" name="Slide Number Placeholder 3"/>
          <p:cNvSpPr>
            <a:spLocks noGrp="1"/>
          </p:cNvSpPr>
          <p:nvPr>
            <p:ph type="sldNum" sz="quarter" idx="5"/>
          </p:nvPr>
        </p:nvSpPr>
        <p:spPr/>
        <p:txBody>
          <a:bodyPr/>
          <a:lstStyle/>
          <a:p>
            <a:fld id="{6DF80F59-37D0-4D99-BB02-CA15A3452443}" type="slidenum">
              <a:rPr lang="en-GB" smtClean="0"/>
              <a:t>7</a:t>
            </a:fld>
            <a:endParaRPr lang="en-GB" dirty="0"/>
          </a:p>
        </p:txBody>
      </p:sp>
    </p:spTree>
    <p:extLst>
      <p:ext uri="{BB962C8B-B14F-4D97-AF65-F5344CB8AC3E}">
        <p14:creationId xmlns:p14="http://schemas.microsoft.com/office/powerpoint/2010/main" val="44751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C93C3-E5E9-A7A1-0A18-6248FE089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E3A2B-F18D-4EB4-F685-2FFFD4D41F4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999B797-EB28-3648-9AFC-004B6D6B60E4}"/>
              </a:ext>
            </a:extLst>
          </p:cNvPr>
          <p:cNvSpPr>
            <a:spLocks noGrp="1"/>
          </p:cNvSpPr>
          <p:nvPr>
            <p:ph type="body" idx="1"/>
          </p:nvPr>
        </p:nvSpPr>
        <p:spPr/>
        <p:txBody>
          <a:bodyPr/>
          <a:lstStyle/>
          <a:p>
            <a:r>
              <a:rPr lang="en-GB" dirty="0">
                <a:hlinkClick r:id="rId3"/>
              </a:rPr>
              <a:t>Employment Rights Act 2025: economic analysis</a:t>
            </a:r>
            <a:endParaRPr lang="en-GB" dirty="0"/>
          </a:p>
          <a:p>
            <a:endParaRPr lang="en-GB" dirty="0"/>
          </a:p>
          <a:p>
            <a:r>
              <a:rPr lang="en-GB" dirty="0"/>
              <a:t>Basic award </a:t>
            </a:r>
          </a:p>
          <a:p>
            <a:endParaRPr lang="en-GB" dirty="0"/>
          </a:p>
          <a:p>
            <a:r>
              <a:rPr lang="en-GB" dirty="0"/>
              <a:t>Compensation award</a:t>
            </a:r>
          </a:p>
          <a:p>
            <a:endParaRPr lang="en-GB" dirty="0"/>
          </a:p>
          <a:p>
            <a:r>
              <a:rPr lang="en-GB" dirty="0"/>
              <a:t>Eg £35,000 salary – max compensation award is £35,000 - £118,223 cap is irrelevant in these circumstances</a:t>
            </a:r>
          </a:p>
          <a:p>
            <a:endParaRPr lang="en-GB" dirty="0"/>
          </a:p>
          <a:p>
            <a:endParaRPr lang="en-GB" dirty="0"/>
          </a:p>
          <a:p>
            <a:r>
              <a:rPr lang="en-GB" dirty="0"/>
              <a:t>We do already have uncapped claims but only in specific circumstances</a:t>
            </a:r>
          </a:p>
          <a:p>
            <a:endParaRPr lang="en-GB" dirty="0"/>
          </a:p>
          <a:p>
            <a:endParaRPr lang="en-GB" dirty="0"/>
          </a:p>
          <a:p>
            <a:r>
              <a:rPr lang="en-GB" dirty="0"/>
              <a:t>Will include – dismissal for misconduct, redundancy, capability – so that’s competence to do the job</a:t>
            </a:r>
          </a:p>
          <a:p>
            <a:endParaRPr lang="en-GB" dirty="0"/>
          </a:p>
        </p:txBody>
      </p:sp>
      <p:sp>
        <p:nvSpPr>
          <p:cNvPr id="4" name="Slide Number Placeholder 3">
            <a:extLst>
              <a:ext uri="{FF2B5EF4-FFF2-40B4-BE49-F238E27FC236}">
                <a16:creationId xmlns:a16="http://schemas.microsoft.com/office/drawing/2014/main" id="{5A0B8477-AA4F-B87E-B8EE-0204D89291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F59-37D0-4D99-BB02-CA15A345244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522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Compensatory awards – 1996 to date – coincides with my legal career – trainee in 1996 - £11,300</a:t>
            </a:r>
          </a:p>
          <a:p>
            <a:endParaRPr lang="en-GB" dirty="0"/>
          </a:p>
          <a:p>
            <a:r>
              <a:rPr lang="en-GB" dirty="0"/>
              <a:t>You will see how it has developed over the years</a:t>
            </a:r>
          </a:p>
          <a:p>
            <a:endParaRPr lang="en-GB" dirty="0"/>
          </a:p>
          <a:p>
            <a:r>
              <a:rPr lang="en-GB" dirty="0"/>
              <a:t>2 key years to highlight</a:t>
            </a:r>
          </a:p>
          <a:p>
            <a:endParaRPr lang="en-GB" dirty="0"/>
          </a:p>
          <a:p>
            <a:r>
              <a:rPr lang="en-GB" dirty="0"/>
              <a:t>1999 – Tony Blair Labour Gov – big jump and then index linked to inflation moving forward</a:t>
            </a:r>
          </a:p>
          <a:p>
            <a:endParaRPr lang="en-GB" dirty="0"/>
          </a:p>
          <a:p>
            <a:r>
              <a:rPr lang="en-GB" dirty="0"/>
              <a:t>July 2013 – “or 12 month’s pay”</a:t>
            </a:r>
          </a:p>
          <a:p>
            <a:endParaRPr lang="en-GB" dirty="0"/>
          </a:p>
          <a:p>
            <a:endParaRPr lang="en-GB" dirty="0"/>
          </a:p>
          <a:p>
            <a:r>
              <a:rPr lang="en-GB" dirty="0"/>
              <a:t>1 January 2027 – no limit</a:t>
            </a:r>
          </a:p>
        </p:txBody>
      </p:sp>
      <p:sp>
        <p:nvSpPr>
          <p:cNvPr id="4" name="Slide Number Placeholder 3"/>
          <p:cNvSpPr>
            <a:spLocks noGrp="1"/>
          </p:cNvSpPr>
          <p:nvPr>
            <p:ph type="sldNum" sz="quarter" idx="5"/>
          </p:nvPr>
        </p:nvSpPr>
        <p:spPr/>
        <p:txBody>
          <a:bodyPr/>
          <a:lstStyle/>
          <a:p>
            <a:fld id="{6DF80F59-37D0-4D99-BB02-CA15A3452443}" type="slidenum">
              <a:rPr lang="en-GB" smtClean="0"/>
              <a:t>9</a:t>
            </a:fld>
            <a:endParaRPr lang="en-GB" dirty="0"/>
          </a:p>
        </p:txBody>
      </p:sp>
    </p:spTree>
    <p:extLst>
      <p:ext uri="{BB962C8B-B14F-4D97-AF65-F5344CB8AC3E}">
        <p14:creationId xmlns:p14="http://schemas.microsoft.com/office/powerpoint/2010/main" val="186834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mentioned in Labour’s manifesto document.</a:t>
            </a:r>
          </a:p>
          <a:p>
            <a:endParaRPr lang="en-GB" dirty="0"/>
          </a:p>
          <a:p>
            <a:r>
              <a:rPr lang="en-GB" dirty="0"/>
              <a:t>1998 – Labour White Paper – around time of Tony Blair Gov – mentioned</a:t>
            </a:r>
          </a:p>
          <a:p>
            <a:endParaRPr lang="en-GB" dirty="0"/>
          </a:p>
          <a:p>
            <a:r>
              <a:rPr lang="en-GB" dirty="0"/>
              <a:t>2022 – Labour Green Paper document</a:t>
            </a:r>
          </a:p>
          <a:p>
            <a:endParaRPr lang="en-GB" dirty="0"/>
          </a:p>
          <a:p>
            <a:r>
              <a:rPr lang="en-GB" dirty="0"/>
              <a:t>BUT not on anyone’s radar since Labour came to power and had not been referenced at all until the final days of the parliamentary ping pong between H of C and H of L</a:t>
            </a:r>
          </a:p>
          <a:p>
            <a:endParaRPr lang="en-GB" dirty="0"/>
          </a:p>
          <a:p>
            <a:r>
              <a:rPr lang="en-GB" dirty="0"/>
              <a:t>Essentially what happened was:-</a:t>
            </a:r>
          </a:p>
          <a:p>
            <a:endParaRPr lang="en-GB" dirty="0"/>
          </a:p>
          <a:p>
            <a:r>
              <a:rPr lang="en-GB" dirty="0"/>
              <a:t>Labour Gov wanted day 1 right – would have operated as Elise explained</a:t>
            </a:r>
          </a:p>
          <a:p>
            <a:endParaRPr lang="en-GB" dirty="0"/>
          </a:p>
          <a:p>
            <a:r>
              <a:rPr lang="en-GB" dirty="0"/>
              <a:t>H of L – opposed to that – essentially thought it would be problematic – especially the two tier system</a:t>
            </a:r>
          </a:p>
          <a:p>
            <a:endParaRPr lang="en-GB" dirty="0"/>
          </a:p>
          <a:p>
            <a:r>
              <a:rPr lang="en-GB" dirty="0"/>
              <a:t>Compromise reached – 6 months BUT as part of the compromise deal what seems to have happened is that there were discussions with certain individuals representing the employer perspective and it was agreed that as part of this deal the compensatory cap would be removed.</a:t>
            </a:r>
          </a:p>
          <a:p>
            <a:endParaRPr lang="en-GB" dirty="0"/>
          </a:p>
          <a:p>
            <a:r>
              <a:rPr lang="en-GB" dirty="0"/>
              <a:t>From subsequent comments on LinkedIn it does look like the employer groups thought they were just agreeing to the removal of the 12 month cap (quote a good idea) so that the overall cap of £118,223 would still apply but the UK Gov disagreed that was the case and this is how we are now proceeding.</a:t>
            </a:r>
          </a:p>
          <a:p>
            <a:endParaRPr lang="en-GB" dirty="0"/>
          </a:p>
          <a:p>
            <a:r>
              <a:rPr lang="en-GB" dirty="0"/>
              <a:t>[read bullet points on slide]</a:t>
            </a:r>
          </a:p>
          <a:p>
            <a:endParaRPr lang="en-GB" dirty="0"/>
          </a:p>
          <a:p>
            <a:r>
              <a:rPr lang="en-GB" dirty="0"/>
              <a:t>A claim worth £1m will take longer to hear than claim worth £10,000.</a:t>
            </a:r>
          </a:p>
          <a:p>
            <a:endParaRPr lang="en-GB" dirty="0"/>
          </a:p>
          <a:p>
            <a:r>
              <a:rPr lang="en-GB" dirty="0"/>
              <a:t>Normally very full consultation would have taken place with a change of this nature. That has not happened here and I believe we will see significant issues as a result.</a:t>
            </a:r>
          </a:p>
        </p:txBody>
      </p:sp>
      <p:sp>
        <p:nvSpPr>
          <p:cNvPr id="4" name="Slide Number Placeholder 3"/>
          <p:cNvSpPr>
            <a:spLocks noGrp="1"/>
          </p:cNvSpPr>
          <p:nvPr>
            <p:ph type="sldNum" sz="quarter" idx="5"/>
          </p:nvPr>
        </p:nvSpPr>
        <p:spPr/>
        <p:txBody>
          <a:bodyPr/>
          <a:lstStyle/>
          <a:p>
            <a:fld id="{6DF80F59-37D0-4D99-BB02-CA15A3452443}" type="slidenum">
              <a:rPr lang="en-GB" smtClean="0"/>
              <a:t>10</a:t>
            </a:fld>
            <a:endParaRPr lang="en-GB" dirty="0"/>
          </a:p>
        </p:txBody>
      </p:sp>
    </p:spTree>
    <p:extLst>
      <p:ext uri="{BB962C8B-B14F-4D97-AF65-F5344CB8AC3E}">
        <p14:creationId xmlns:p14="http://schemas.microsoft.com/office/powerpoint/2010/main" val="3005616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8DDD7A-4C87-5BCE-FE6E-D9C3726C3633}"/>
              </a:ext>
            </a:extLst>
          </p:cNvPr>
          <p:cNvPicPr>
            <a:picLocks noChangeAspect="1"/>
          </p:cNvPicPr>
          <p:nvPr userDrawn="1"/>
        </p:nvPicPr>
        <p:blipFill>
          <a:blip r:embed="rId2"/>
          <a:srcRect/>
          <a:stretch/>
        </p:blipFill>
        <p:spPr>
          <a:xfrm>
            <a:off x="1798618" y="444074"/>
            <a:ext cx="2577600" cy="1683903"/>
          </a:xfrm>
          <a:prstGeom prst="rect">
            <a:avLst/>
          </a:prstGeom>
        </p:spPr>
      </p:pic>
      <p:sp>
        <p:nvSpPr>
          <p:cNvPr id="16" name="Text Placeholder 15">
            <a:extLst>
              <a:ext uri="{FF2B5EF4-FFF2-40B4-BE49-F238E27FC236}">
                <a16:creationId xmlns:a16="http://schemas.microsoft.com/office/drawing/2014/main" id="{093B9C49-53BC-BDDF-1570-FEA3E9142C93}"/>
              </a:ext>
            </a:extLst>
          </p:cNvPr>
          <p:cNvSpPr>
            <a:spLocks noGrp="1"/>
          </p:cNvSpPr>
          <p:nvPr>
            <p:ph type="body" sz="quarter" idx="11" hasCustomPrompt="1"/>
          </p:nvPr>
        </p:nvSpPr>
        <p:spPr>
          <a:xfrm>
            <a:off x="623888" y="3429000"/>
            <a:ext cx="3752330" cy="2159028"/>
          </a:xfrm>
          <a:prstGeom prst="rect">
            <a:avLst/>
          </a:prstGeom>
        </p:spPr>
        <p:txBody>
          <a:bodyPr anchor="b"/>
          <a:lstStyle>
            <a:lvl1pPr marL="0" indent="0">
              <a:buNone/>
              <a:defRPr sz="4800" b="1">
                <a:latin typeface="Goudy Old Style" panose="02020502050305020303" pitchFamily="18" charset="77"/>
              </a:defRPr>
            </a:lvl1pPr>
          </a:lstStyle>
          <a:p>
            <a:pPr lvl="0"/>
            <a:r>
              <a:rPr lang="en-GB" dirty="0"/>
              <a:t>This is the Presentation Title</a:t>
            </a:r>
            <a:endParaRPr lang="en-US" dirty="0"/>
          </a:p>
        </p:txBody>
      </p:sp>
      <p:sp>
        <p:nvSpPr>
          <p:cNvPr id="18" name="Text Placeholder 17">
            <a:extLst>
              <a:ext uri="{FF2B5EF4-FFF2-40B4-BE49-F238E27FC236}">
                <a16:creationId xmlns:a16="http://schemas.microsoft.com/office/drawing/2014/main" id="{9D6B8AC1-6932-1F98-3629-292FADA9B47A}"/>
              </a:ext>
            </a:extLst>
          </p:cNvPr>
          <p:cNvSpPr>
            <a:spLocks noGrp="1"/>
          </p:cNvSpPr>
          <p:nvPr>
            <p:ph type="body" sz="quarter" idx="12" hasCustomPrompt="1"/>
          </p:nvPr>
        </p:nvSpPr>
        <p:spPr>
          <a:xfrm>
            <a:off x="623888" y="5602624"/>
            <a:ext cx="3752330" cy="334940"/>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This is an Optional Sub-Title</a:t>
            </a:r>
            <a:endParaRPr lang="en-US" dirty="0"/>
          </a:p>
        </p:txBody>
      </p:sp>
      <p:sp>
        <p:nvSpPr>
          <p:cNvPr id="19" name="Text Placeholder 17">
            <a:extLst>
              <a:ext uri="{FF2B5EF4-FFF2-40B4-BE49-F238E27FC236}">
                <a16:creationId xmlns:a16="http://schemas.microsoft.com/office/drawing/2014/main" id="{DEEEB267-F48E-A701-C394-60ECA90F93E9}"/>
              </a:ext>
            </a:extLst>
          </p:cNvPr>
          <p:cNvSpPr>
            <a:spLocks noGrp="1"/>
          </p:cNvSpPr>
          <p:nvPr>
            <p:ph type="body" sz="quarter" idx="13" hasCustomPrompt="1"/>
          </p:nvPr>
        </p:nvSpPr>
        <p:spPr>
          <a:xfrm>
            <a:off x="623888" y="6078986"/>
            <a:ext cx="3752330" cy="334940"/>
          </a:xfrm>
          <a:prstGeom prst="rect">
            <a:avLst/>
          </a:prstGeom>
        </p:spPr>
        <p:txBody>
          <a:bodyPr/>
          <a:lstStyle>
            <a:lvl1pPr marL="0" indent="0">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[DAY] [DATE] 2025</a:t>
            </a:r>
            <a:endParaRPr lang="en-US" dirty="0"/>
          </a:p>
        </p:txBody>
      </p:sp>
      <p:sp>
        <p:nvSpPr>
          <p:cNvPr id="20" name="Content Placeholder 19">
            <a:extLst>
              <a:ext uri="{FF2B5EF4-FFF2-40B4-BE49-F238E27FC236}">
                <a16:creationId xmlns:a16="http://schemas.microsoft.com/office/drawing/2014/main" id="{20B790F9-3D1B-0921-1AFF-FA5B13320DF6}"/>
              </a:ext>
            </a:extLst>
          </p:cNvPr>
          <p:cNvSpPr>
            <a:spLocks noGrp="1"/>
          </p:cNvSpPr>
          <p:nvPr>
            <p:ph sz="quarter" idx="14" hasCustomPrompt="1"/>
          </p:nvPr>
        </p:nvSpPr>
        <p:spPr>
          <a:xfrm>
            <a:off x="4902000" y="0"/>
            <a:ext cx="7290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247631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E438-8F74-ED25-42F5-D42C3F4224A1}"/>
              </a:ext>
            </a:extLst>
          </p:cNvPr>
          <p:cNvSpPr>
            <a:spLocks noGrp="1"/>
          </p:cNvSpPr>
          <p:nvPr>
            <p:ph type="title" hasCustomPrompt="1"/>
          </p:nvPr>
        </p:nvSpPr>
        <p:spPr>
          <a:xfrm>
            <a:off x="838199" y="365125"/>
            <a:ext cx="10729913" cy="1325563"/>
          </a:xfrm>
          <a:prstGeom prst="rect">
            <a:avLst/>
          </a:prstGeom>
        </p:spPr>
        <p:txBody>
          <a:bodyPr anchor="ctr"/>
          <a:lstStyle>
            <a:lvl1pPr>
              <a:defRPr sz="3600" b="1">
                <a:latin typeface="Goudy Old Style" panose="02020502050305020303" pitchFamily="18" charset="0"/>
              </a:defRPr>
            </a:lvl1pPr>
          </a:lstStyle>
          <a:p>
            <a:r>
              <a:rPr lang="en-GB" dirty="0"/>
              <a:t>This is a Slide Title</a:t>
            </a:r>
          </a:p>
        </p:txBody>
      </p:sp>
      <p:pic>
        <p:nvPicPr>
          <p:cNvPr id="3" name="Graphic 2">
            <a:extLst>
              <a:ext uri="{FF2B5EF4-FFF2-40B4-BE49-F238E27FC236}">
                <a16:creationId xmlns:a16="http://schemas.microsoft.com/office/drawing/2014/main" id="{F849C7C2-39A4-7999-BFC5-7E1C60A0F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7363" y="849314"/>
            <a:ext cx="1710750" cy="431800"/>
          </a:xfrm>
          <a:prstGeom prst="rect">
            <a:avLst/>
          </a:prstGeom>
        </p:spPr>
      </p:pic>
      <p:sp>
        <p:nvSpPr>
          <p:cNvPr id="5" name="Content Placeholder 4">
            <a:extLst>
              <a:ext uri="{FF2B5EF4-FFF2-40B4-BE49-F238E27FC236}">
                <a16:creationId xmlns:a16="http://schemas.microsoft.com/office/drawing/2014/main" id="{7DCF9E08-F176-9B84-E59E-EB838B351BAC}"/>
              </a:ext>
            </a:extLst>
          </p:cNvPr>
          <p:cNvSpPr>
            <a:spLocks noGrp="1"/>
          </p:cNvSpPr>
          <p:nvPr>
            <p:ph sz="quarter" idx="10"/>
          </p:nvPr>
        </p:nvSpPr>
        <p:spPr>
          <a:xfrm>
            <a:off x="838199" y="2007554"/>
            <a:ext cx="10729914" cy="40693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634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itl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9A72E58-AB75-41A5-0E01-D80E980A6D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8988" y="5842000"/>
            <a:ext cx="1710750" cy="431800"/>
          </a:xfrm>
          <a:prstGeom prst="rect">
            <a:avLst/>
          </a:prstGeom>
        </p:spPr>
      </p:pic>
      <p:sp>
        <p:nvSpPr>
          <p:cNvPr id="16" name="Text Placeholder 15">
            <a:extLst>
              <a:ext uri="{FF2B5EF4-FFF2-40B4-BE49-F238E27FC236}">
                <a16:creationId xmlns:a16="http://schemas.microsoft.com/office/drawing/2014/main" id="{DFA63315-2B0B-0374-9F09-FB97C2F5E7AC}"/>
              </a:ext>
            </a:extLst>
          </p:cNvPr>
          <p:cNvSpPr>
            <a:spLocks noGrp="1"/>
          </p:cNvSpPr>
          <p:nvPr>
            <p:ph type="body" sz="quarter" idx="11" hasCustomPrompt="1"/>
          </p:nvPr>
        </p:nvSpPr>
        <p:spPr>
          <a:xfrm>
            <a:off x="623888"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sp>
        <p:nvSpPr>
          <p:cNvPr id="18" name="Content Placeholder 17">
            <a:extLst>
              <a:ext uri="{FF2B5EF4-FFF2-40B4-BE49-F238E27FC236}">
                <a16:creationId xmlns:a16="http://schemas.microsoft.com/office/drawing/2014/main" id="{275D8D2C-0C4C-9722-A8AD-06F70CF47748}"/>
              </a:ext>
            </a:extLst>
          </p:cNvPr>
          <p:cNvSpPr>
            <a:spLocks noGrp="1"/>
          </p:cNvSpPr>
          <p:nvPr>
            <p:ph sz="quarter" idx="12"/>
          </p:nvPr>
        </p:nvSpPr>
        <p:spPr>
          <a:xfrm>
            <a:off x="623887" y="1819748"/>
            <a:ext cx="4895850" cy="3211512"/>
          </a:xfrm>
          <a:prstGeom prst="rect">
            <a:avLst/>
          </a:prstGeo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Content Placeholder 2">
            <a:extLst>
              <a:ext uri="{FF2B5EF4-FFF2-40B4-BE49-F238E27FC236}">
                <a16:creationId xmlns:a16="http://schemas.microsoft.com/office/drawing/2014/main" id="{3F7529E6-FC04-BFDC-8510-C4B56BEF9C18}"/>
              </a:ext>
            </a:extLst>
          </p:cNvPr>
          <p:cNvSpPr>
            <a:spLocks noGrp="1"/>
          </p:cNvSpPr>
          <p:nvPr>
            <p:ph sz="quarter" idx="13" hasCustomPrompt="1"/>
          </p:nvPr>
        </p:nvSpPr>
        <p:spPr>
          <a:xfrm>
            <a:off x="6096000" y="0"/>
            <a:ext cx="6096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48718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9A72E58-AB75-41A5-0E01-D80E980A6D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363" y="5842000"/>
            <a:ext cx="1710750" cy="431800"/>
          </a:xfrm>
          <a:prstGeom prst="rect">
            <a:avLst/>
          </a:prstGeom>
        </p:spPr>
      </p:pic>
      <p:sp>
        <p:nvSpPr>
          <p:cNvPr id="16" name="Text Placeholder 15">
            <a:extLst>
              <a:ext uri="{FF2B5EF4-FFF2-40B4-BE49-F238E27FC236}">
                <a16:creationId xmlns:a16="http://schemas.microsoft.com/office/drawing/2014/main" id="{DFA63315-2B0B-0374-9F09-FB97C2F5E7AC}"/>
              </a:ext>
            </a:extLst>
          </p:cNvPr>
          <p:cNvSpPr>
            <a:spLocks noGrp="1"/>
          </p:cNvSpPr>
          <p:nvPr>
            <p:ph type="body" sz="quarter" idx="11" hasCustomPrompt="1"/>
          </p:nvPr>
        </p:nvSpPr>
        <p:spPr>
          <a:xfrm>
            <a:off x="6672263"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sp>
        <p:nvSpPr>
          <p:cNvPr id="18" name="Content Placeholder 17">
            <a:extLst>
              <a:ext uri="{FF2B5EF4-FFF2-40B4-BE49-F238E27FC236}">
                <a16:creationId xmlns:a16="http://schemas.microsoft.com/office/drawing/2014/main" id="{275D8D2C-0C4C-9722-A8AD-06F70CF47748}"/>
              </a:ext>
            </a:extLst>
          </p:cNvPr>
          <p:cNvSpPr>
            <a:spLocks noGrp="1"/>
          </p:cNvSpPr>
          <p:nvPr>
            <p:ph sz="quarter" idx="12"/>
          </p:nvPr>
        </p:nvSpPr>
        <p:spPr>
          <a:xfrm>
            <a:off x="6654335" y="1819745"/>
            <a:ext cx="4895850" cy="3211512"/>
          </a:xfrm>
          <a:prstGeom prst="rect">
            <a:avLst/>
          </a:prstGeo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Content Placeholder 2">
            <a:extLst>
              <a:ext uri="{FF2B5EF4-FFF2-40B4-BE49-F238E27FC236}">
                <a16:creationId xmlns:a16="http://schemas.microsoft.com/office/drawing/2014/main" id="{A78FEEC8-E445-6C4F-E028-19CE04830C92}"/>
              </a:ext>
            </a:extLst>
          </p:cNvPr>
          <p:cNvSpPr>
            <a:spLocks noGrp="1"/>
          </p:cNvSpPr>
          <p:nvPr>
            <p:ph sz="quarter" idx="13" hasCustomPrompt="1"/>
          </p:nvPr>
        </p:nvSpPr>
        <p:spPr>
          <a:xfrm>
            <a:off x="0" y="0"/>
            <a:ext cx="6096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34066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he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C634F63F-819C-1A54-84B1-82601A5C3435}"/>
              </a:ext>
            </a:extLst>
          </p:cNvPr>
          <p:cNvSpPr>
            <a:spLocks noGrp="1"/>
          </p:cNvSpPr>
          <p:nvPr>
            <p:ph type="body" sz="quarter" idx="11" hasCustomPrompt="1"/>
          </p:nvPr>
        </p:nvSpPr>
        <p:spPr>
          <a:xfrm>
            <a:off x="623888"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pic>
        <p:nvPicPr>
          <p:cNvPr id="4" name="Graphic 3">
            <a:extLst>
              <a:ext uri="{FF2B5EF4-FFF2-40B4-BE49-F238E27FC236}">
                <a16:creationId xmlns:a16="http://schemas.microsoft.com/office/drawing/2014/main" id="{B08CC80E-9286-8EA0-676A-1CCBF54FFF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363" y="849314"/>
            <a:ext cx="1710750" cy="431800"/>
          </a:xfrm>
          <a:prstGeom prst="rect">
            <a:avLst/>
          </a:prstGeom>
        </p:spPr>
      </p:pic>
      <p:sp>
        <p:nvSpPr>
          <p:cNvPr id="5" name="Picture Placeholder 5">
            <a:extLst>
              <a:ext uri="{FF2B5EF4-FFF2-40B4-BE49-F238E27FC236}">
                <a16:creationId xmlns:a16="http://schemas.microsoft.com/office/drawing/2014/main" id="{D313F744-9301-80F2-A97C-F36B32849984}"/>
              </a:ext>
            </a:extLst>
          </p:cNvPr>
          <p:cNvSpPr>
            <a:spLocks noGrp="1"/>
          </p:cNvSpPr>
          <p:nvPr>
            <p:ph type="pic" sz="quarter" idx="13"/>
          </p:nvPr>
        </p:nvSpPr>
        <p:spPr>
          <a:xfrm>
            <a:off x="6327036" y="1643157"/>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7" name="Picture Placeholder 5">
            <a:extLst>
              <a:ext uri="{FF2B5EF4-FFF2-40B4-BE49-F238E27FC236}">
                <a16:creationId xmlns:a16="http://schemas.microsoft.com/office/drawing/2014/main" id="{1CC2E43D-5DA5-2CEC-0877-E89A8DFC96D5}"/>
              </a:ext>
            </a:extLst>
          </p:cNvPr>
          <p:cNvSpPr>
            <a:spLocks noGrp="1"/>
          </p:cNvSpPr>
          <p:nvPr>
            <p:ph type="pic" sz="quarter" idx="14"/>
          </p:nvPr>
        </p:nvSpPr>
        <p:spPr>
          <a:xfrm>
            <a:off x="623889" y="4243721"/>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8" name="Picture Placeholder 5">
            <a:extLst>
              <a:ext uri="{FF2B5EF4-FFF2-40B4-BE49-F238E27FC236}">
                <a16:creationId xmlns:a16="http://schemas.microsoft.com/office/drawing/2014/main" id="{CCEDEB98-D7FE-4A25-16C3-7D4545759BDF}"/>
              </a:ext>
            </a:extLst>
          </p:cNvPr>
          <p:cNvSpPr>
            <a:spLocks noGrp="1"/>
          </p:cNvSpPr>
          <p:nvPr>
            <p:ph type="pic" sz="quarter" idx="15"/>
          </p:nvPr>
        </p:nvSpPr>
        <p:spPr>
          <a:xfrm>
            <a:off x="6327036" y="4243721"/>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10" name="Text Placeholder 3">
            <a:extLst>
              <a:ext uri="{FF2B5EF4-FFF2-40B4-BE49-F238E27FC236}">
                <a16:creationId xmlns:a16="http://schemas.microsoft.com/office/drawing/2014/main" id="{8C7B956B-7C94-7F69-C408-538893A5AF66}"/>
              </a:ext>
            </a:extLst>
          </p:cNvPr>
          <p:cNvSpPr>
            <a:spLocks noGrp="1"/>
          </p:cNvSpPr>
          <p:nvPr>
            <p:ph type="body" sz="quarter" idx="16" hasCustomPrompt="1"/>
          </p:nvPr>
        </p:nvSpPr>
        <p:spPr>
          <a:xfrm>
            <a:off x="2106613" y="1642643"/>
            <a:ext cx="3816000" cy="301261"/>
          </a:xfrm>
          <a:prstGeom prst="rect">
            <a:avLst/>
          </a:prstGeom>
        </p:spPr>
        <p:txBody>
          <a:bodyPr/>
          <a:lstStyle>
            <a:lvl1pPr marL="0" indent="0">
              <a:buNone/>
              <a:defRPr sz="1800" b="1"/>
            </a:lvl1pPr>
          </a:lstStyle>
          <a:p>
            <a:pPr lvl="0"/>
            <a:r>
              <a:rPr lang="en-GB" dirty="0"/>
              <a:t>Name</a:t>
            </a:r>
          </a:p>
        </p:txBody>
      </p:sp>
      <p:sp>
        <p:nvSpPr>
          <p:cNvPr id="11" name="Text Placeholder 3">
            <a:extLst>
              <a:ext uri="{FF2B5EF4-FFF2-40B4-BE49-F238E27FC236}">
                <a16:creationId xmlns:a16="http://schemas.microsoft.com/office/drawing/2014/main" id="{1BD53395-96E9-00BF-6B2A-992FFC506591}"/>
              </a:ext>
            </a:extLst>
          </p:cNvPr>
          <p:cNvSpPr>
            <a:spLocks noGrp="1"/>
          </p:cNvSpPr>
          <p:nvPr>
            <p:ph type="body" sz="quarter" idx="17" hasCustomPrompt="1"/>
          </p:nvPr>
        </p:nvSpPr>
        <p:spPr>
          <a:xfrm>
            <a:off x="2106613" y="2015222"/>
            <a:ext cx="3816000" cy="275125"/>
          </a:xfrm>
          <a:prstGeom prst="rect">
            <a:avLst/>
          </a:prstGeom>
        </p:spPr>
        <p:txBody>
          <a:bodyPr/>
          <a:lstStyle>
            <a:lvl1pPr marL="0" indent="0">
              <a:buNone/>
              <a:defRPr sz="1600" b="0"/>
            </a:lvl1pPr>
          </a:lstStyle>
          <a:p>
            <a:pPr lvl="0"/>
            <a:r>
              <a:rPr lang="en-GB" dirty="0"/>
              <a:t>Position</a:t>
            </a:r>
          </a:p>
        </p:txBody>
      </p:sp>
      <p:sp>
        <p:nvSpPr>
          <p:cNvPr id="15" name="Text Placeholder 3">
            <a:extLst>
              <a:ext uri="{FF2B5EF4-FFF2-40B4-BE49-F238E27FC236}">
                <a16:creationId xmlns:a16="http://schemas.microsoft.com/office/drawing/2014/main" id="{17780479-0904-644B-BC0E-ACCF1BB2E7D8}"/>
              </a:ext>
            </a:extLst>
          </p:cNvPr>
          <p:cNvSpPr>
            <a:spLocks noGrp="1"/>
          </p:cNvSpPr>
          <p:nvPr>
            <p:ph type="body" sz="quarter" idx="18" hasCustomPrompt="1"/>
          </p:nvPr>
        </p:nvSpPr>
        <p:spPr>
          <a:xfrm>
            <a:off x="2106613" y="2398469"/>
            <a:ext cx="3816000" cy="1112124"/>
          </a:xfrm>
          <a:prstGeom prst="rect">
            <a:avLst/>
          </a:prstGeom>
        </p:spPr>
        <p:txBody>
          <a:bodyPr/>
          <a:lstStyle>
            <a:lvl1pPr marL="0" indent="0">
              <a:buNone/>
              <a:defRPr sz="1400" b="0"/>
            </a:lvl1pPr>
          </a:lstStyle>
          <a:p>
            <a:pPr lvl="0"/>
            <a:r>
              <a:rPr lang="en-GB" dirty="0"/>
              <a:t>This is placeholder text</a:t>
            </a:r>
          </a:p>
        </p:txBody>
      </p:sp>
      <p:sp>
        <p:nvSpPr>
          <p:cNvPr id="17" name="Text Placeholder 3">
            <a:extLst>
              <a:ext uri="{FF2B5EF4-FFF2-40B4-BE49-F238E27FC236}">
                <a16:creationId xmlns:a16="http://schemas.microsoft.com/office/drawing/2014/main" id="{D79C4D3F-8151-EB3C-BE57-56682192FB28}"/>
              </a:ext>
            </a:extLst>
          </p:cNvPr>
          <p:cNvSpPr>
            <a:spLocks noGrp="1"/>
          </p:cNvSpPr>
          <p:nvPr>
            <p:ph type="body" sz="quarter" idx="20" hasCustomPrompt="1"/>
          </p:nvPr>
        </p:nvSpPr>
        <p:spPr>
          <a:xfrm>
            <a:off x="2582048" y="3569662"/>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19" name="Text Placeholder 3">
            <a:extLst>
              <a:ext uri="{FF2B5EF4-FFF2-40B4-BE49-F238E27FC236}">
                <a16:creationId xmlns:a16="http://schemas.microsoft.com/office/drawing/2014/main" id="{7DE03820-9E17-810C-01DE-B7E558539D21}"/>
              </a:ext>
            </a:extLst>
          </p:cNvPr>
          <p:cNvSpPr>
            <a:spLocks noGrp="1"/>
          </p:cNvSpPr>
          <p:nvPr>
            <p:ph type="body" sz="quarter" idx="37" hasCustomPrompt="1"/>
          </p:nvPr>
        </p:nvSpPr>
        <p:spPr>
          <a:xfrm>
            <a:off x="2575878" y="3830283"/>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20" name="Text Placeholder 3">
            <a:extLst>
              <a:ext uri="{FF2B5EF4-FFF2-40B4-BE49-F238E27FC236}">
                <a16:creationId xmlns:a16="http://schemas.microsoft.com/office/drawing/2014/main" id="{CABA3DE1-C31D-F51C-192E-E610A60FC0F4}"/>
              </a:ext>
            </a:extLst>
          </p:cNvPr>
          <p:cNvSpPr>
            <a:spLocks noGrp="1"/>
          </p:cNvSpPr>
          <p:nvPr>
            <p:ph type="body" sz="quarter" idx="38" hasCustomPrompt="1"/>
          </p:nvPr>
        </p:nvSpPr>
        <p:spPr>
          <a:xfrm>
            <a:off x="7887048" y="1642643"/>
            <a:ext cx="3816000" cy="301261"/>
          </a:xfrm>
          <a:prstGeom prst="rect">
            <a:avLst/>
          </a:prstGeom>
        </p:spPr>
        <p:txBody>
          <a:bodyPr/>
          <a:lstStyle>
            <a:lvl1pPr marL="0" indent="0">
              <a:buNone/>
              <a:defRPr sz="1800" b="1"/>
            </a:lvl1pPr>
          </a:lstStyle>
          <a:p>
            <a:pPr lvl="0"/>
            <a:r>
              <a:rPr lang="en-GB" dirty="0"/>
              <a:t>Name</a:t>
            </a:r>
          </a:p>
        </p:txBody>
      </p:sp>
      <p:sp>
        <p:nvSpPr>
          <p:cNvPr id="21" name="Text Placeholder 3">
            <a:extLst>
              <a:ext uri="{FF2B5EF4-FFF2-40B4-BE49-F238E27FC236}">
                <a16:creationId xmlns:a16="http://schemas.microsoft.com/office/drawing/2014/main" id="{2E6B2C7E-EEA5-3A87-D4C0-0C9A0474AE34}"/>
              </a:ext>
            </a:extLst>
          </p:cNvPr>
          <p:cNvSpPr>
            <a:spLocks noGrp="1"/>
          </p:cNvSpPr>
          <p:nvPr>
            <p:ph type="body" sz="quarter" idx="39" hasCustomPrompt="1"/>
          </p:nvPr>
        </p:nvSpPr>
        <p:spPr>
          <a:xfrm>
            <a:off x="7887048" y="2015222"/>
            <a:ext cx="3816000" cy="275125"/>
          </a:xfrm>
          <a:prstGeom prst="rect">
            <a:avLst/>
          </a:prstGeom>
        </p:spPr>
        <p:txBody>
          <a:bodyPr/>
          <a:lstStyle>
            <a:lvl1pPr marL="0" indent="0">
              <a:buNone/>
              <a:defRPr sz="1600" b="0"/>
            </a:lvl1pPr>
          </a:lstStyle>
          <a:p>
            <a:pPr lvl="0"/>
            <a:r>
              <a:rPr lang="en-GB" dirty="0"/>
              <a:t>Position</a:t>
            </a:r>
          </a:p>
        </p:txBody>
      </p:sp>
      <p:sp>
        <p:nvSpPr>
          <p:cNvPr id="22" name="Text Placeholder 3">
            <a:extLst>
              <a:ext uri="{FF2B5EF4-FFF2-40B4-BE49-F238E27FC236}">
                <a16:creationId xmlns:a16="http://schemas.microsoft.com/office/drawing/2014/main" id="{014ECF91-A400-B3B5-CF28-C88166EC5562}"/>
              </a:ext>
            </a:extLst>
          </p:cNvPr>
          <p:cNvSpPr>
            <a:spLocks noGrp="1"/>
          </p:cNvSpPr>
          <p:nvPr>
            <p:ph type="body" sz="quarter" idx="40" hasCustomPrompt="1"/>
          </p:nvPr>
        </p:nvSpPr>
        <p:spPr>
          <a:xfrm>
            <a:off x="7887048" y="2398469"/>
            <a:ext cx="3816000" cy="1112124"/>
          </a:xfrm>
          <a:prstGeom prst="rect">
            <a:avLst/>
          </a:prstGeom>
        </p:spPr>
        <p:txBody>
          <a:bodyPr/>
          <a:lstStyle>
            <a:lvl1pPr marL="0" indent="0">
              <a:buNone/>
              <a:defRPr sz="1400" b="0"/>
            </a:lvl1pPr>
          </a:lstStyle>
          <a:p>
            <a:pPr lvl="0"/>
            <a:r>
              <a:rPr lang="en-GB" dirty="0"/>
              <a:t>This is placeholder text</a:t>
            </a:r>
          </a:p>
        </p:txBody>
      </p:sp>
      <p:sp>
        <p:nvSpPr>
          <p:cNvPr id="24" name="Text Placeholder 3">
            <a:extLst>
              <a:ext uri="{FF2B5EF4-FFF2-40B4-BE49-F238E27FC236}">
                <a16:creationId xmlns:a16="http://schemas.microsoft.com/office/drawing/2014/main" id="{8AA59523-F504-F3D5-771E-4CA1FB4D6B0D}"/>
              </a:ext>
            </a:extLst>
          </p:cNvPr>
          <p:cNvSpPr>
            <a:spLocks noGrp="1"/>
          </p:cNvSpPr>
          <p:nvPr>
            <p:ph type="body" sz="quarter" idx="42" hasCustomPrompt="1"/>
          </p:nvPr>
        </p:nvSpPr>
        <p:spPr>
          <a:xfrm>
            <a:off x="8362483" y="3569662"/>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41" name="Text Placeholder 3">
            <a:extLst>
              <a:ext uri="{FF2B5EF4-FFF2-40B4-BE49-F238E27FC236}">
                <a16:creationId xmlns:a16="http://schemas.microsoft.com/office/drawing/2014/main" id="{38D25F2A-B61D-7978-8CED-D68C979D2BBC}"/>
              </a:ext>
            </a:extLst>
          </p:cNvPr>
          <p:cNvSpPr>
            <a:spLocks noGrp="1"/>
          </p:cNvSpPr>
          <p:nvPr>
            <p:ph type="body" sz="quarter" idx="44" hasCustomPrompt="1"/>
          </p:nvPr>
        </p:nvSpPr>
        <p:spPr>
          <a:xfrm>
            <a:off x="8356313" y="3830283"/>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42" name="Text Placeholder 3">
            <a:extLst>
              <a:ext uri="{FF2B5EF4-FFF2-40B4-BE49-F238E27FC236}">
                <a16:creationId xmlns:a16="http://schemas.microsoft.com/office/drawing/2014/main" id="{96149E67-C264-7732-31FE-9A553B2F4AB4}"/>
              </a:ext>
            </a:extLst>
          </p:cNvPr>
          <p:cNvSpPr>
            <a:spLocks noGrp="1"/>
          </p:cNvSpPr>
          <p:nvPr>
            <p:ph type="body" sz="quarter" idx="45" hasCustomPrompt="1"/>
          </p:nvPr>
        </p:nvSpPr>
        <p:spPr>
          <a:xfrm>
            <a:off x="2106613" y="4243721"/>
            <a:ext cx="3816000" cy="301261"/>
          </a:xfrm>
          <a:prstGeom prst="rect">
            <a:avLst/>
          </a:prstGeom>
        </p:spPr>
        <p:txBody>
          <a:bodyPr/>
          <a:lstStyle>
            <a:lvl1pPr marL="0" indent="0">
              <a:buNone/>
              <a:defRPr sz="1800" b="1"/>
            </a:lvl1pPr>
          </a:lstStyle>
          <a:p>
            <a:pPr lvl="0"/>
            <a:r>
              <a:rPr lang="en-GB" dirty="0"/>
              <a:t>Name</a:t>
            </a:r>
          </a:p>
        </p:txBody>
      </p:sp>
      <p:sp>
        <p:nvSpPr>
          <p:cNvPr id="43" name="Text Placeholder 3">
            <a:extLst>
              <a:ext uri="{FF2B5EF4-FFF2-40B4-BE49-F238E27FC236}">
                <a16:creationId xmlns:a16="http://schemas.microsoft.com/office/drawing/2014/main" id="{5838CBBF-BC60-ED1A-5D7D-CB9FD3B9F5B7}"/>
              </a:ext>
            </a:extLst>
          </p:cNvPr>
          <p:cNvSpPr>
            <a:spLocks noGrp="1"/>
          </p:cNvSpPr>
          <p:nvPr>
            <p:ph type="body" sz="quarter" idx="46" hasCustomPrompt="1"/>
          </p:nvPr>
        </p:nvSpPr>
        <p:spPr>
          <a:xfrm>
            <a:off x="2106613" y="4616300"/>
            <a:ext cx="3816000" cy="275125"/>
          </a:xfrm>
          <a:prstGeom prst="rect">
            <a:avLst/>
          </a:prstGeom>
        </p:spPr>
        <p:txBody>
          <a:bodyPr/>
          <a:lstStyle>
            <a:lvl1pPr marL="0" indent="0">
              <a:buNone/>
              <a:defRPr sz="1600" b="0"/>
            </a:lvl1pPr>
          </a:lstStyle>
          <a:p>
            <a:pPr lvl="0"/>
            <a:r>
              <a:rPr lang="en-GB" dirty="0"/>
              <a:t>Position</a:t>
            </a:r>
          </a:p>
        </p:txBody>
      </p:sp>
      <p:sp>
        <p:nvSpPr>
          <p:cNvPr id="44" name="Text Placeholder 3">
            <a:extLst>
              <a:ext uri="{FF2B5EF4-FFF2-40B4-BE49-F238E27FC236}">
                <a16:creationId xmlns:a16="http://schemas.microsoft.com/office/drawing/2014/main" id="{61D29999-230D-730F-C7B9-93EF75AAEB1A}"/>
              </a:ext>
            </a:extLst>
          </p:cNvPr>
          <p:cNvSpPr>
            <a:spLocks noGrp="1"/>
          </p:cNvSpPr>
          <p:nvPr>
            <p:ph type="body" sz="quarter" idx="47" hasCustomPrompt="1"/>
          </p:nvPr>
        </p:nvSpPr>
        <p:spPr>
          <a:xfrm>
            <a:off x="2106613" y="4999547"/>
            <a:ext cx="3816000" cy="1112124"/>
          </a:xfrm>
          <a:prstGeom prst="rect">
            <a:avLst/>
          </a:prstGeom>
        </p:spPr>
        <p:txBody>
          <a:bodyPr/>
          <a:lstStyle>
            <a:lvl1pPr marL="0" indent="0">
              <a:buNone/>
              <a:defRPr sz="1400" b="0"/>
            </a:lvl1pPr>
          </a:lstStyle>
          <a:p>
            <a:pPr lvl="0"/>
            <a:r>
              <a:rPr lang="en-GB" dirty="0"/>
              <a:t>This is placeholder text</a:t>
            </a:r>
          </a:p>
        </p:txBody>
      </p:sp>
      <p:sp>
        <p:nvSpPr>
          <p:cNvPr id="46" name="Text Placeholder 3">
            <a:extLst>
              <a:ext uri="{FF2B5EF4-FFF2-40B4-BE49-F238E27FC236}">
                <a16:creationId xmlns:a16="http://schemas.microsoft.com/office/drawing/2014/main" id="{59B44AB0-FDE2-B943-9B95-999BDFC8F0EA}"/>
              </a:ext>
            </a:extLst>
          </p:cNvPr>
          <p:cNvSpPr>
            <a:spLocks noGrp="1"/>
          </p:cNvSpPr>
          <p:nvPr>
            <p:ph type="body" sz="quarter" idx="49" hasCustomPrompt="1"/>
          </p:nvPr>
        </p:nvSpPr>
        <p:spPr>
          <a:xfrm>
            <a:off x="2582048" y="6170740"/>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48" name="Text Placeholder 3">
            <a:extLst>
              <a:ext uri="{FF2B5EF4-FFF2-40B4-BE49-F238E27FC236}">
                <a16:creationId xmlns:a16="http://schemas.microsoft.com/office/drawing/2014/main" id="{4C9FE5E4-99D6-60C4-2045-515AE48934A1}"/>
              </a:ext>
            </a:extLst>
          </p:cNvPr>
          <p:cNvSpPr>
            <a:spLocks noGrp="1"/>
          </p:cNvSpPr>
          <p:nvPr>
            <p:ph type="body" sz="quarter" idx="51" hasCustomPrompt="1"/>
          </p:nvPr>
        </p:nvSpPr>
        <p:spPr>
          <a:xfrm>
            <a:off x="2575878" y="6431361"/>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49" name="Text Placeholder 3">
            <a:extLst>
              <a:ext uri="{FF2B5EF4-FFF2-40B4-BE49-F238E27FC236}">
                <a16:creationId xmlns:a16="http://schemas.microsoft.com/office/drawing/2014/main" id="{CBE94BDC-BDF3-6D93-2801-247C08B313D8}"/>
              </a:ext>
            </a:extLst>
          </p:cNvPr>
          <p:cNvSpPr>
            <a:spLocks noGrp="1"/>
          </p:cNvSpPr>
          <p:nvPr>
            <p:ph type="body" sz="quarter" idx="52" hasCustomPrompt="1"/>
          </p:nvPr>
        </p:nvSpPr>
        <p:spPr>
          <a:xfrm>
            <a:off x="7899384" y="4243721"/>
            <a:ext cx="3816000" cy="301261"/>
          </a:xfrm>
          <a:prstGeom prst="rect">
            <a:avLst/>
          </a:prstGeom>
        </p:spPr>
        <p:txBody>
          <a:bodyPr/>
          <a:lstStyle>
            <a:lvl1pPr marL="0" indent="0">
              <a:buNone/>
              <a:defRPr sz="1800" b="1"/>
            </a:lvl1pPr>
          </a:lstStyle>
          <a:p>
            <a:pPr lvl="0"/>
            <a:r>
              <a:rPr lang="en-GB" dirty="0"/>
              <a:t>Name</a:t>
            </a:r>
          </a:p>
        </p:txBody>
      </p:sp>
      <p:sp>
        <p:nvSpPr>
          <p:cNvPr id="50" name="Text Placeholder 3">
            <a:extLst>
              <a:ext uri="{FF2B5EF4-FFF2-40B4-BE49-F238E27FC236}">
                <a16:creationId xmlns:a16="http://schemas.microsoft.com/office/drawing/2014/main" id="{7E162795-FEC9-0009-4C57-3A1B46FEE72E}"/>
              </a:ext>
            </a:extLst>
          </p:cNvPr>
          <p:cNvSpPr>
            <a:spLocks noGrp="1"/>
          </p:cNvSpPr>
          <p:nvPr>
            <p:ph type="body" sz="quarter" idx="53" hasCustomPrompt="1"/>
          </p:nvPr>
        </p:nvSpPr>
        <p:spPr>
          <a:xfrm>
            <a:off x="7899384" y="4616300"/>
            <a:ext cx="3816000" cy="275125"/>
          </a:xfrm>
          <a:prstGeom prst="rect">
            <a:avLst/>
          </a:prstGeom>
        </p:spPr>
        <p:txBody>
          <a:bodyPr/>
          <a:lstStyle>
            <a:lvl1pPr marL="0" indent="0">
              <a:buNone/>
              <a:defRPr sz="1600" b="0"/>
            </a:lvl1pPr>
          </a:lstStyle>
          <a:p>
            <a:pPr lvl="0"/>
            <a:r>
              <a:rPr lang="en-GB" dirty="0"/>
              <a:t>Position</a:t>
            </a:r>
          </a:p>
        </p:txBody>
      </p:sp>
      <p:sp>
        <p:nvSpPr>
          <p:cNvPr id="51" name="Text Placeholder 3">
            <a:extLst>
              <a:ext uri="{FF2B5EF4-FFF2-40B4-BE49-F238E27FC236}">
                <a16:creationId xmlns:a16="http://schemas.microsoft.com/office/drawing/2014/main" id="{B60026FD-492D-27C4-7C2E-BBF5F064E617}"/>
              </a:ext>
            </a:extLst>
          </p:cNvPr>
          <p:cNvSpPr>
            <a:spLocks noGrp="1"/>
          </p:cNvSpPr>
          <p:nvPr>
            <p:ph type="body" sz="quarter" idx="54" hasCustomPrompt="1"/>
          </p:nvPr>
        </p:nvSpPr>
        <p:spPr>
          <a:xfrm>
            <a:off x="7899384" y="4999547"/>
            <a:ext cx="3816000" cy="1112124"/>
          </a:xfrm>
          <a:prstGeom prst="rect">
            <a:avLst/>
          </a:prstGeom>
        </p:spPr>
        <p:txBody>
          <a:bodyPr/>
          <a:lstStyle>
            <a:lvl1pPr marL="0" indent="0">
              <a:buNone/>
              <a:defRPr sz="1400" b="0"/>
            </a:lvl1pPr>
          </a:lstStyle>
          <a:p>
            <a:pPr lvl="0"/>
            <a:r>
              <a:rPr lang="en-GB" dirty="0"/>
              <a:t>This is placeholder text</a:t>
            </a:r>
          </a:p>
        </p:txBody>
      </p:sp>
      <p:sp>
        <p:nvSpPr>
          <p:cNvPr id="53" name="Text Placeholder 3">
            <a:extLst>
              <a:ext uri="{FF2B5EF4-FFF2-40B4-BE49-F238E27FC236}">
                <a16:creationId xmlns:a16="http://schemas.microsoft.com/office/drawing/2014/main" id="{E7077005-580D-C3E9-75A5-F724E53E0C7D}"/>
              </a:ext>
            </a:extLst>
          </p:cNvPr>
          <p:cNvSpPr>
            <a:spLocks noGrp="1"/>
          </p:cNvSpPr>
          <p:nvPr>
            <p:ph type="body" sz="quarter" idx="56" hasCustomPrompt="1"/>
          </p:nvPr>
        </p:nvSpPr>
        <p:spPr>
          <a:xfrm>
            <a:off x="8374819" y="6170740"/>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55" name="Text Placeholder 3">
            <a:extLst>
              <a:ext uri="{FF2B5EF4-FFF2-40B4-BE49-F238E27FC236}">
                <a16:creationId xmlns:a16="http://schemas.microsoft.com/office/drawing/2014/main" id="{A1C967D9-E1D2-5724-4EA4-366EC973ED91}"/>
              </a:ext>
            </a:extLst>
          </p:cNvPr>
          <p:cNvSpPr>
            <a:spLocks noGrp="1"/>
          </p:cNvSpPr>
          <p:nvPr>
            <p:ph type="body" sz="quarter" idx="58" hasCustomPrompt="1"/>
          </p:nvPr>
        </p:nvSpPr>
        <p:spPr>
          <a:xfrm>
            <a:off x="8368649" y="6431361"/>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12" name="Picture Placeholder 5">
            <a:extLst>
              <a:ext uri="{FF2B5EF4-FFF2-40B4-BE49-F238E27FC236}">
                <a16:creationId xmlns:a16="http://schemas.microsoft.com/office/drawing/2014/main" id="{9932F52B-8A0F-8046-CEE9-32F9DAD9DC75}"/>
              </a:ext>
            </a:extLst>
          </p:cNvPr>
          <p:cNvSpPr>
            <a:spLocks noGrp="1"/>
          </p:cNvSpPr>
          <p:nvPr>
            <p:ph type="pic" sz="quarter" idx="59"/>
          </p:nvPr>
        </p:nvSpPr>
        <p:spPr>
          <a:xfrm>
            <a:off x="623888" y="1642643"/>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32" name="TextBox 31">
            <a:extLst>
              <a:ext uri="{FF2B5EF4-FFF2-40B4-BE49-F238E27FC236}">
                <a16:creationId xmlns:a16="http://schemas.microsoft.com/office/drawing/2014/main" id="{6E8F300F-7649-BCA8-9FD9-BB3FEDC2BA73}"/>
              </a:ext>
            </a:extLst>
          </p:cNvPr>
          <p:cNvSpPr txBox="1"/>
          <p:nvPr userDrawn="1"/>
        </p:nvSpPr>
        <p:spPr>
          <a:xfrm>
            <a:off x="2106613" y="3544872"/>
            <a:ext cx="371218" cy="307777"/>
          </a:xfrm>
          <a:prstGeom prst="rect">
            <a:avLst/>
          </a:prstGeom>
          <a:noFill/>
        </p:spPr>
        <p:txBody>
          <a:bodyPr wrap="square" rtlCol="0">
            <a:spAutoFit/>
          </a:bodyPr>
          <a:lstStyle/>
          <a:p>
            <a:r>
              <a:rPr lang="en-GB" sz="1400" b="1" dirty="0">
                <a:solidFill>
                  <a:srgbClr val="CC0C7B"/>
                </a:solidFill>
              </a:rPr>
              <a:t>T: </a:t>
            </a:r>
          </a:p>
        </p:txBody>
      </p:sp>
      <p:sp>
        <p:nvSpPr>
          <p:cNvPr id="33" name="TextBox 32">
            <a:extLst>
              <a:ext uri="{FF2B5EF4-FFF2-40B4-BE49-F238E27FC236}">
                <a16:creationId xmlns:a16="http://schemas.microsoft.com/office/drawing/2014/main" id="{80A846E8-B170-0301-6452-62C39B7B665C}"/>
              </a:ext>
            </a:extLst>
          </p:cNvPr>
          <p:cNvSpPr txBox="1"/>
          <p:nvPr userDrawn="1"/>
        </p:nvSpPr>
        <p:spPr>
          <a:xfrm>
            <a:off x="2106613" y="3800479"/>
            <a:ext cx="371218" cy="307777"/>
          </a:xfrm>
          <a:prstGeom prst="rect">
            <a:avLst/>
          </a:prstGeom>
          <a:noFill/>
        </p:spPr>
        <p:txBody>
          <a:bodyPr wrap="square" rtlCol="0">
            <a:spAutoFit/>
          </a:bodyPr>
          <a:lstStyle/>
          <a:p>
            <a:r>
              <a:rPr lang="en-GB" sz="1400" b="1" dirty="0">
                <a:solidFill>
                  <a:srgbClr val="CC0C7B"/>
                </a:solidFill>
              </a:rPr>
              <a:t>E: </a:t>
            </a:r>
          </a:p>
        </p:txBody>
      </p:sp>
      <p:sp>
        <p:nvSpPr>
          <p:cNvPr id="34" name="TextBox 33">
            <a:extLst>
              <a:ext uri="{FF2B5EF4-FFF2-40B4-BE49-F238E27FC236}">
                <a16:creationId xmlns:a16="http://schemas.microsoft.com/office/drawing/2014/main" id="{53D8A4B5-AB12-2C69-192E-95B15C4BE065}"/>
              </a:ext>
            </a:extLst>
          </p:cNvPr>
          <p:cNvSpPr txBox="1"/>
          <p:nvPr userDrawn="1"/>
        </p:nvSpPr>
        <p:spPr>
          <a:xfrm>
            <a:off x="2106613" y="6170740"/>
            <a:ext cx="371218" cy="307777"/>
          </a:xfrm>
          <a:prstGeom prst="rect">
            <a:avLst/>
          </a:prstGeom>
          <a:noFill/>
        </p:spPr>
        <p:txBody>
          <a:bodyPr wrap="square" rtlCol="0">
            <a:spAutoFit/>
          </a:bodyPr>
          <a:lstStyle/>
          <a:p>
            <a:r>
              <a:rPr lang="en-GB" sz="1400" b="1" dirty="0">
                <a:solidFill>
                  <a:srgbClr val="CC0C7B"/>
                </a:solidFill>
              </a:rPr>
              <a:t>T: </a:t>
            </a:r>
          </a:p>
        </p:txBody>
      </p:sp>
      <p:sp>
        <p:nvSpPr>
          <p:cNvPr id="35" name="TextBox 34">
            <a:extLst>
              <a:ext uri="{FF2B5EF4-FFF2-40B4-BE49-F238E27FC236}">
                <a16:creationId xmlns:a16="http://schemas.microsoft.com/office/drawing/2014/main" id="{52165E7C-C803-7E2C-5DEF-634CFBE9EC4B}"/>
              </a:ext>
            </a:extLst>
          </p:cNvPr>
          <p:cNvSpPr txBox="1"/>
          <p:nvPr userDrawn="1"/>
        </p:nvSpPr>
        <p:spPr>
          <a:xfrm>
            <a:off x="2106613" y="6426347"/>
            <a:ext cx="371218" cy="307777"/>
          </a:xfrm>
          <a:prstGeom prst="rect">
            <a:avLst/>
          </a:prstGeom>
          <a:noFill/>
        </p:spPr>
        <p:txBody>
          <a:bodyPr wrap="square" rtlCol="0">
            <a:spAutoFit/>
          </a:bodyPr>
          <a:lstStyle/>
          <a:p>
            <a:r>
              <a:rPr lang="en-GB" sz="1400" b="1" dirty="0">
                <a:solidFill>
                  <a:srgbClr val="CC0C7B"/>
                </a:solidFill>
              </a:rPr>
              <a:t>E: </a:t>
            </a:r>
          </a:p>
        </p:txBody>
      </p:sp>
      <p:sp>
        <p:nvSpPr>
          <p:cNvPr id="36" name="TextBox 35">
            <a:extLst>
              <a:ext uri="{FF2B5EF4-FFF2-40B4-BE49-F238E27FC236}">
                <a16:creationId xmlns:a16="http://schemas.microsoft.com/office/drawing/2014/main" id="{D4F8D7C3-3EA6-EEB2-812E-755E92370F73}"/>
              </a:ext>
            </a:extLst>
          </p:cNvPr>
          <p:cNvSpPr txBox="1"/>
          <p:nvPr userDrawn="1"/>
        </p:nvSpPr>
        <p:spPr>
          <a:xfrm>
            <a:off x="7899384" y="6170740"/>
            <a:ext cx="371218" cy="307777"/>
          </a:xfrm>
          <a:prstGeom prst="rect">
            <a:avLst/>
          </a:prstGeom>
          <a:noFill/>
        </p:spPr>
        <p:txBody>
          <a:bodyPr wrap="square" rtlCol="0">
            <a:spAutoFit/>
          </a:bodyPr>
          <a:lstStyle/>
          <a:p>
            <a:r>
              <a:rPr lang="en-GB" sz="1400" b="1" dirty="0">
                <a:solidFill>
                  <a:srgbClr val="CC0C7B"/>
                </a:solidFill>
              </a:rPr>
              <a:t>T: </a:t>
            </a:r>
          </a:p>
        </p:txBody>
      </p:sp>
      <p:sp>
        <p:nvSpPr>
          <p:cNvPr id="37" name="TextBox 36">
            <a:extLst>
              <a:ext uri="{FF2B5EF4-FFF2-40B4-BE49-F238E27FC236}">
                <a16:creationId xmlns:a16="http://schemas.microsoft.com/office/drawing/2014/main" id="{80BF55E5-D833-0201-C9A9-3DD9EF46B340}"/>
              </a:ext>
            </a:extLst>
          </p:cNvPr>
          <p:cNvSpPr txBox="1"/>
          <p:nvPr userDrawn="1"/>
        </p:nvSpPr>
        <p:spPr>
          <a:xfrm>
            <a:off x="7899384" y="6426347"/>
            <a:ext cx="371218" cy="307777"/>
          </a:xfrm>
          <a:prstGeom prst="rect">
            <a:avLst/>
          </a:prstGeom>
          <a:noFill/>
        </p:spPr>
        <p:txBody>
          <a:bodyPr wrap="square" rtlCol="0">
            <a:spAutoFit/>
          </a:bodyPr>
          <a:lstStyle/>
          <a:p>
            <a:r>
              <a:rPr lang="en-GB" sz="1400" b="1" dirty="0">
                <a:solidFill>
                  <a:srgbClr val="CC0C7B"/>
                </a:solidFill>
              </a:rPr>
              <a:t>E: </a:t>
            </a:r>
          </a:p>
        </p:txBody>
      </p:sp>
      <p:sp>
        <p:nvSpPr>
          <p:cNvPr id="38" name="TextBox 37">
            <a:extLst>
              <a:ext uri="{FF2B5EF4-FFF2-40B4-BE49-F238E27FC236}">
                <a16:creationId xmlns:a16="http://schemas.microsoft.com/office/drawing/2014/main" id="{FDF6761D-CAEC-9AC8-DD00-E4F1073EA137}"/>
              </a:ext>
            </a:extLst>
          </p:cNvPr>
          <p:cNvSpPr txBox="1"/>
          <p:nvPr userDrawn="1"/>
        </p:nvSpPr>
        <p:spPr>
          <a:xfrm>
            <a:off x="7899384" y="3544872"/>
            <a:ext cx="371218" cy="307777"/>
          </a:xfrm>
          <a:prstGeom prst="rect">
            <a:avLst/>
          </a:prstGeom>
          <a:noFill/>
        </p:spPr>
        <p:txBody>
          <a:bodyPr wrap="square" rtlCol="0">
            <a:spAutoFit/>
          </a:bodyPr>
          <a:lstStyle/>
          <a:p>
            <a:r>
              <a:rPr lang="en-GB" sz="1400" b="1" dirty="0">
                <a:solidFill>
                  <a:srgbClr val="CC0C7B"/>
                </a:solidFill>
              </a:rPr>
              <a:t>T: </a:t>
            </a:r>
          </a:p>
        </p:txBody>
      </p:sp>
      <p:sp>
        <p:nvSpPr>
          <p:cNvPr id="39" name="TextBox 38">
            <a:extLst>
              <a:ext uri="{FF2B5EF4-FFF2-40B4-BE49-F238E27FC236}">
                <a16:creationId xmlns:a16="http://schemas.microsoft.com/office/drawing/2014/main" id="{71638493-228A-99D6-C8E2-5A75E10AAF05}"/>
              </a:ext>
            </a:extLst>
          </p:cNvPr>
          <p:cNvSpPr txBox="1"/>
          <p:nvPr userDrawn="1"/>
        </p:nvSpPr>
        <p:spPr>
          <a:xfrm>
            <a:off x="7899384" y="3800479"/>
            <a:ext cx="371218" cy="307777"/>
          </a:xfrm>
          <a:prstGeom prst="rect">
            <a:avLst/>
          </a:prstGeom>
          <a:noFill/>
        </p:spPr>
        <p:txBody>
          <a:bodyPr wrap="square" rtlCol="0">
            <a:spAutoFit/>
          </a:bodyPr>
          <a:lstStyle/>
          <a:p>
            <a:r>
              <a:rPr lang="en-GB" sz="1400" b="1" dirty="0">
                <a:solidFill>
                  <a:srgbClr val="CC0C7B"/>
                </a:solidFill>
              </a:rPr>
              <a:t>E: </a:t>
            </a:r>
          </a:p>
        </p:txBody>
      </p:sp>
    </p:spTree>
    <p:extLst>
      <p:ext uri="{BB962C8B-B14F-4D97-AF65-F5344CB8AC3E}">
        <p14:creationId xmlns:p14="http://schemas.microsoft.com/office/powerpoint/2010/main" val="138716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93B9C49-53BC-BDDF-1570-FEA3E9142C93}"/>
              </a:ext>
            </a:extLst>
          </p:cNvPr>
          <p:cNvSpPr>
            <a:spLocks noGrp="1"/>
          </p:cNvSpPr>
          <p:nvPr>
            <p:ph type="body" sz="quarter" idx="11" hasCustomPrompt="1"/>
          </p:nvPr>
        </p:nvSpPr>
        <p:spPr>
          <a:xfrm>
            <a:off x="623887" y="2221653"/>
            <a:ext cx="7058866" cy="2474604"/>
          </a:xfrm>
          <a:prstGeom prst="rect">
            <a:avLst/>
          </a:prstGeom>
        </p:spPr>
        <p:txBody>
          <a:bodyPr anchor="b"/>
          <a:lstStyle>
            <a:lvl1pPr marL="0" indent="0">
              <a:buNone/>
              <a:defRPr sz="4800" b="1">
                <a:latin typeface="Goudy Old Style" panose="02020502050305020303" pitchFamily="18" charset="77"/>
              </a:defRPr>
            </a:lvl1pPr>
          </a:lstStyle>
          <a:p>
            <a:pPr lvl="0"/>
            <a:r>
              <a:rPr lang="en-GB" dirty="0"/>
              <a:t>Closing text</a:t>
            </a:r>
            <a:endParaRPr lang="en-US" dirty="0"/>
          </a:p>
        </p:txBody>
      </p:sp>
      <p:sp>
        <p:nvSpPr>
          <p:cNvPr id="19" name="Text Placeholder 17">
            <a:extLst>
              <a:ext uri="{FF2B5EF4-FFF2-40B4-BE49-F238E27FC236}">
                <a16:creationId xmlns:a16="http://schemas.microsoft.com/office/drawing/2014/main" id="{DEEEB267-F48E-A701-C394-60ECA90F93E9}"/>
              </a:ext>
            </a:extLst>
          </p:cNvPr>
          <p:cNvSpPr>
            <a:spLocks noGrp="1" noRot="1" noMove="1" noResize="1" noEditPoints="1" noAdjustHandles="1" noChangeArrowheads="1" noChangeShapeType="1"/>
          </p:cNvSpPr>
          <p:nvPr>
            <p:ph type="body" sz="quarter" idx="13" hasCustomPrompt="1"/>
          </p:nvPr>
        </p:nvSpPr>
        <p:spPr>
          <a:xfrm>
            <a:off x="678074" y="6039011"/>
            <a:ext cx="3752330" cy="281174"/>
          </a:xfrm>
          <a:prstGeom prst="rect">
            <a:avLst/>
          </a:prstGeom>
        </p:spPr>
        <p:txBody>
          <a:bodyPr/>
          <a:lstStyle>
            <a:lvl1pPr marL="0" indent="0" algn="l">
              <a:spcBef>
                <a:spcPts val="0"/>
              </a:spcBef>
              <a:buNone/>
              <a:defRPr sz="14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www.mfmac.com</a:t>
            </a:r>
          </a:p>
        </p:txBody>
      </p:sp>
      <p:pic>
        <p:nvPicPr>
          <p:cNvPr id="7" name="Graphic 6">
            <a:extLst>
              <a:ext uri="{FF2B5EF4-FFF2-40B4-BE49-F238E27FC236}">
                <a16:creationId xmlns:a16="http://schemas.microsoft.com/office/drawing/2014/main" id="{31EC1D6D-B7B2-FB39-A9CE-4D1BBD0E889D}"/>
              </a:ext>
            </a:extLst>
          </p:cNvPr>
          <p:cNvPicPr>
            <a:picLocks noChangeAspect="1"/>
          </p:cNvPicPr>
          <p:nvPr userDrawn="1"/>
        </p:nvPicPr>
        <p:blipFill>
          <a:blip r:embed="rId2"/>
          <a:srcRect/>
          <a:stretch/>
        </p:blipFill>
        <p:spPr>
          <a:xfrm>
            <a:off x="7910512" y="356418"/>
            <a:ext cx="3657600" cy="2389447"/>
          </a:xfrm>
          <a:prstGeom prst="rect">
            <a:avLst/>
          </a:prstGeom>
        </p:spPr>
      </p:pic>
      <p:sp>
        <p:nvSpPr>
          <p:cNvPr id="5" name="Text Placeholder 17">
            <a:extLst>
              <a:ext uri="{FF2B5EF4-FFF2-40B4-BE49-F238E27FC236}">
                <a16:creationId xmlns:a16="http://schemas.microsoft.com/office/drawing/2014/main" id="{DEEEB267-F48E-A701-C394-60ECA90F93E9}"/>
              </a:ext>
            </a:extLst>
          </p:cNvPr>
          <p:cNvSpPr>
            <a:spLocks noGrp="1" noRot="1" noMove="1" noResize="1" noEditPoints="1" noAdjustHandles="1" noChangeArrowheads="1" noChangeShapeType="1"/>
          </p:cNvSpPr>
          <p:nvPr>
            <p:ph type="body" sz="quarter" idx="14" hasCustomPrompt="1"/>
          </p:nvPr>
        </p:nvSpPr>
        <p:spPr>
          <a:xfrm>
            <a:off x="678074" y="6321020"/>
            <a:ext cx="3752330" cy="281174"/>
          </a:xfrm>
          <a:prstGeom prst="rect">
            <a:avLst/>
          </a:prstGeom>
        </p:spPr>
        <p:txBody>
          <a:bodyPr/>
          <a:lstStyle>
            <a:lvl1pPr marL="0" indent="0" algn="l">
              <a:spcBef>
                <a:spcPts val="0"/>
              </a:spcBef>
              <a:buNone/>
              <a:defRPr sz="1400" b="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 Morton Fraser MacRoberts LLP</a:t>
            </a:r>
            <a:endParaRPr lang="en-US" dirty="0"/>
          </a:p>
        </p:txBody>
      </p:sp>
      <p:pic>
        <p:nvPicPr>
          <p:cNvPr id="13" name="Picture 12" descr="A black and pink logo&#10;&#10;AI-generated content may be incorrect.">
            <a:extLst>
              <a:ext uri="{FF2B5EF4-FFF2-40B4-BE49-F238E27FC236}">
                <a16:creationId xmlns:a16="http://schemas.microsoft.com/office/drawing/2014/main" id="{390BF816-C80E-1D4C-8E9F-F830F275C723}"/>
              </a:ext>
            </a:extLst>
          </p:cNvPr>
          <p:cNvPicPr>
            <a:picLocks noChangeAspect="1"/>
          </p:cNvPicPr>
          <p:nvPr userDrawn="1"/>
        </p:nvPicPr>
        <p:blipFill>
          <a:blip r:embed="rId3"/>
          <a:stretch>
            <a:fillRect/>
          </a:stretch>
        </p:blipFill>
        <p:spPr>
          <a:xfrm>
            <a:off x="9018620" y="6271384"/>
            <a:ext cx="2549492" cy="330810"/>
          </a:xfrm>
          <a:prstGeom prst="rect">
            <a:avLst/>
          </a:prstGeom>
        </p:spPr>
      </p:pic>
    </p:spTree>
    <p:extLst>
      <p:ext uri="{BB962C8B-B14F-4D97-AF65-F5344CB8AC3E}">
        <p14:creationId xmlns:p14="http://schemas.microsoft.com/office/powerpoint/2010/main" val="214504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793274"/>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49" r:id="rId3"/>
    <p:sldLayoutId id="2147483650" r:id="rId4"/>
    <p:sldLayoutId id="2147483652"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93" userDrawn="1">
          <p15:clr>
            <a:srgbClr val="F26B43"/>
          </p15:clr>
        </p15:guide>
        <p15:guide id="3" pos="3840" userDrawn="1">
          <p15:clr>
            <a:srgbClr val="F26B43"/>
          </p15:clr>
        </p15:guide>
        <p15:guide id="4" pos="7287" userDrawn="1">
          <p15:clr>
            <a:srgbClr val="F26B43"/>
          </p15:clr>
        </p15:guide>
        <p15:guide id="5" orient="horz" pos="799" userDrawn="1">
          <p15:clr>
            <a:srgbClr val="F26B43"/>
          </p15:clr>
        </p15:guide>
        <p15:guide id="6" orient="horz" pos="3521" userDrawn="1">
          <p15:clr>
            <a:srgbClr val="F26B43"/>
          </p15:clr>
        </p15:guide>
        <p15:guide id="7" orient="horz" pos="391" userDrawn="1">
          <p15:clr>
            <a:srgbClr val="F26B43"/>
          </p15:clr>
        </p15:guide>
        <p15:guide id="8" orient="horz" pos="3952" userDrawn="1">
          <p15:clr>
            <a:srgbClr val="F26B43"/>
          </p15:clr>
        </p15:guide>
        <p15:guide id="9" orient="horz" pos="3680" userDrawn="1">
          <p15:clr>
            <a:srgbClr val="F26B43"/>
          </p15:clr>
        </p15:guide>
        <p15:guide id="10" pos="3477" userDrawn="1">
          <p15:clr>
            <a:srgbClr val="F26B43"/>
          </p15:clr>
        </p15:guide>
        <p15:guide id="11" pos="42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albasementideas.blogspot.com/2020/08/basement-trap-door.html"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7BFF51D-4D4D-6CBB-9F50-851907BFD773}"/>
              </a:ext>
            </a:extLst>
          </p:cNvPr>
          <p:cNvSpPr>
            <a:spLocks noGrp="1"/>
          </p:cNvSpPr>
          <p:nvPr>
            <p:ph type="body" sz="quarter" idx="11"/>
          </p:nvPr>
        </p:nvSpPr>
        <p:spPr>
          <a:xfrm>
            <a:off x="623888" y="3429000"/>
            <a:ext cx="3752330" cy="1316736"/>
          </a:xfrm>
        </p:spPr>
        <p:txBody>
          <a:bodyPr/>
          <a:lstStyle/>
          <a:p>
            <a:r>
              <a:rPr lang="en-GB" sz="3600" dirty="0">
                <a:latin typeface="+mn-lt"/>
              </a:rPr>
              <a:t>Changes to unfair dismissal law – managing the risk</a:t>
            </a:r>
          </a:p>
        </p:txBody>
      </p:sp>
      <p:sp>
        <p:nvSpPr>
          <p:cNvPr id="9" name="Text Placeholder 8">
            <a:extLst>
              <a:ext uri="{FF2B5EF4-FFF2-40B4-BE49-F238E27FC236}">
                <a16:creationId xmlns:a16="http://schemas.microsoft.com/office/drawing/2014/main" id="{28C8C677-A476-B659-4238-AB3D5CF2FCE8}"/>
              </a:ext>
            </a:extLst>
          </p:cNvPr>
          <p:cNvSpPr>
            <a:spLocks noGrp="1"/>
          </p:cNvSpPr>
          <p:nvPr>
            <p:ph type="body" sz="quarter" idx="12"/>
          </p:nvPr>
        </p:nvSpPr>
        <p:spPr>
          <a:xfrm>
            <a:off x="623888" y="5137150"/>
            <a:ext cx="3752330" cy="800414"/>
          </a:xfrm>
        </p:spPr>
        <p:txBody>
          <a:bodyPr/>
          <a:lstStyle/>
          <a:p>
            <a:r>
              <a:rPr lang="en-GB" dirty="0"/>
              <a:t>Innes Clark and Elise Turner</a:t>
            </a:r>
          </a:p>
          <a:p>
            <a:r>
              <a:rPr lang="en-GB" dirty="0"/>
              <a:t>MFMac Employment Team</a:t>
            </a:r>
          </a:p>
        </p:txBody>
      </p:sp>
      <p:sp>
        <p:nvSpPr>
          <p:cNvPr id="10" name="Text Placeholder 9">
            <a:extLst>
              <a:ext uri="{FF2B5EF4-FFF2-40B4-BE49-F238E27FC236}">
                <a16:creationId xmlns:a16="http://schemas.microsoft.com/office/drawing/2014/main" id="{7477EF2C-14C2-BBCC-F5F4-A0543CE8EE80}"/>
              </a:ext>
            </a:extLst>
          </p:cNvPr>
          <p:cNvSpPr>
            <a:spLocks noGrp="1"/>
          </p:cNvSpPr>
          <p:nvPr>
            <p:ph type="body" sz="quarter" idx="13"/>
          </p:nvPr>
        </p:nvSpPr>
        <p:spPr/>
        <p:txBody>
          <a:bodyPr/>
          <a:lstStyle/>
          <a:p>
            <a:r>
              <a:rPr lang="en-GB" dirty="0"/>
              <a:t>19 February 2026</a:t>
            </a:r>
          </a:p>
        </p:txBody>
      </p:sp>
      <p:pic>
        <p:nvPicPr>
          <p:cNvPr id="2" name="Content Placeholder 1">
            <a:extLst>
              <a:ext uri="{FF2B5EF4-FFF2-40B4-BE49-F238E27FC236}">
                <a16:creationId xmlns:a16="http://schemas.microsoft.com/office/drawing/2014/main" id="{8716CEDC-F913-4DE5-B3D8-9F2E5B57FDC8}"/>
              </a:ext>
            </a:extLst>
          </p:cNvPr>
          <p:cNvPicPr>
            <a:picLocks noGrp="1" noChangeAspect="1"/>
          </p:cNvPicPr>
          <p:nvPr>
            <p:ph sz="quarter" idx="14"/>
          </p:nvPr>
        </p:nvPicPr>
        <p:blipFill>
          <a:blip r:embed="rId3"/>
          <a:stretch>
            <a:fillRect/>
          </a:stretch>
        </p:blipFill>
        <p:spPr>
          <a:prstGeom prst="rect">
            <a:avLst/>
          </a:prstGeom>
        </p:spPr>
      </p:pic>
    </p:spTree>
    <p:extLst>
      <p:ext uri="{BB962C8B-B14F-4D97-AF65-F5344CB8AC3E}">
        <p14:creationId xmlns:p14="http://schemas.microsoft.com/office/powerpoint/2010/main" val="486707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3178-9CFE-4BD8-F8D5-26468FA7999F}"/>
              </a:ext>
            </a:extLst>
          </p:cNvPr>
          <p:cNvSpPr>
            <a:spLocks noGrp="1"/>
          </p:cNvSpPr>
          <p:nvPr>
            <p:ph type="title"/>
          </p:nvPr>
        </p:nvSpPr>
        <p:spPr/>
        <p:txBody>
          <a:bodyPr/>
          <a:lstStyle/>
          <a:p>
            <a:r>
              <a:rPr lang="en-GB" dirty="0"/>
              <a:t>How did this happen?</a:t>
            </a:r>
          </a:p>
        </p:txBody>
      </p:sp>
      <p:sp>
        <p:nvSpPr>
          <p:cNvPr id="3" name="Content Placeholder 2">
            <a:extLst>
              <a:ext uri="{FF2B5EF4-FFF2-40B4-BE49-F238E27FC236}">
                <a16:creationId xmlns:a16="http://schemas.microsoft.com/office/drawing/2014/main" id="{29A68713-6B80-58FC-A014-28B6C54E129E}"/>
              </a:ext>
            </a:extLst>
          </p:cNvPr>
          <p:cNvSpPr>
            <a:spLocks noGrp="1"/>
          </p:cNvSpPr>
          <p:nvPr>
            <p:ph sz="quarter" idx="10"/>
          </p:nvPr>
        </p:nvSpPr>
        <p:spPr>
          <a:xfrm>
            <a:off x="838199" y="1556084"/>
            <a:ext cx="10729914" cy="4520865"/>
          </a:xfrm>
        </p:spPr>
        <p:txBody>
          <a:bodyPr/>
          <a:lstStyle/>
          <a:p>
            <a:r>
              <a:rPr lang="en-GB" dirty="0"/>
              <a:t>Removal of cap was an unexpected last-minute curveball</a:t>
            </a:r>
          </a:p>
          <a:p>
            <a:r>
              <a:rPr lang="en-GB" dirty="0"/>
              <a:t>Tied into the UK Gov agreement to the 6 month qualifying period</a:t>
            </a:r>
          </a:p>
          <a:p>
            <a:r>
              <a:rPr lang="en-GB" dirty="0"/>
              <a:t>UK Government Economic Analysis of ERA 2025 says:-</a:t>
            </a:r>
          </a:p>
          <a:p>
            <a:pPr lvl="1"/>
            <a:r>
              <a:rPr lang="en-GB" dirty="0"/>
              <a:t>Cost of removal will be limited as in practice few awards reach it</a:t>
            </a:r>
          </a:p>
          <a:p>
            <a:pPr lvl="1"/>
            <a:r>
              <a:rPr lang="en-GB" dirty="0"/>
              <a:t>Fewer than 40 awards (6%) in 2023/24 were greater than £50,000</a:t>
            </a:r>
          </a:p>
          <a:p>
            <a:r>
              <a:rPr lang="en-GB" dirty="0"/>
              <a:t>Analysis appears to be flawed, as it doesn’t consider:-</a:t>
            </a:r>
          </a:p>
          <a:p>
            <a:pPr lvl="1"/>
            <a:r>
              <a:rPr lang="en-GB" dirty="0"/>
              <a:t>Vast majority of higher value claims are settled because employees know they are subject to a cap, so do not raise ET claims</a:t>
            </a:r>
          </a:p>
          <a:p>
            <a:pPr lvl="1"/>
            <a:r>
              <a:rPr lang="en-GB" dirty="0"/>
              <a:t>Significant judicial time will be taken up with lengthy hearings determining higher value claims</a:t>
            </a:r>
          </a:p>
        </p:txBody>
      </p:sp>
    </p:spTree>
    <p:extLst>
      <p:ext uri="{BB962C8B-B14F-4D97-AF65-F5344CB8AC3E}">
        <p14:creationId xmlns:p14="http://schemas.microsoft.com/office/powerpoint/2010/main" val="337032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F19BB-6290-AB96-658F-508F3CCD389A}"/>
              </a:ext>
            </a:extLst>
          </p:cNvPr>
          <p:cNvSpPr>
            <a:spLocks noGrp="1"/>
          </p:cNvSpPr>
          <p:nvPr>
            <p:ph type="title"/>
          </p:nvPr>
        </p:nvSpPr>
        <p:spPr/>
        <p:txBody>
          <a:bodyPr/>
          <a:lstStyle/>
          <a:p>
            <a:r>
              <a:rPr lang="en-GB" dirty="0"/>
              <a:t>Practical implications of removal of cap</a:t>
            </a:r>
          </a:p>
        </p:txBody>
      </p:sp>
      <p:graphicFrame>
        <p:nvGraphicFramePr>
          <p:cNvPr id="4" name="Content Placeholder 3">
            <a:extLst>
              <a:ext uri="{FF2B5EF4-FFF2-40B4-BE49-F238E27FC236}">
                <a16:creationId xmlns:a16="http://schemas.microsoft.com/office/drawing/2014/main" id="{BE7237D7-7FA9-565B-245F-C3B2A65938AD}"/>
              </a:ext>
            </a:extLst>
          </p:cNvPr>
          <p:cNvGraphicFramePr>
            <a:graphicFrameLocks noGrp="1"/>
          </p:cNvGraphicFramePr>
          <p:nvPr>
            <p:ph sz="quarter" idx="10"/>
          </p:nvPr>
        </p:nvGraphicFramePr>
        <p:xfrm>
          <a:off x="838200" y="2008188"/>
          <a:ext cx="10729912" cy="2595880"/>
        </p:xfrm>
        <a:graphic>
          <a:graphicData uri="http://schemas.openxmlformats.org/drawingml/2006/table">
            <a:tbl>
              <a:tblPr firstRow="1" bandRow="1">
                <a:tableStyleId>{5940675A-B579-460E-94D1-54222C63F5DA}</a:tableStyleId>
              </a:tblPr>
              <a:tblGrid>
                <a:gridCol w="2682478">
                  <a:extLst>
                    <a:ext uri="{9D8B030D-6E8A-4147-A177-3AD203B41FA5}">
                      <a16:colId xmlns:a16="http://schemas.microsoft.com/office/drawing/2014/main" val="2349380210"/>
                    </a:ext>
                  </a:extLst>
                </a:gridCol>
                <a:gridCol w="2682478">
                  <a:extLst>
                    <a:ext uri="{9D8B030D-6E8A-4147-A177-3AD203B41FA5}">
                      <a16:colId xmlns:a16="http://schemas.microsoft.com/office/drawing/2014/main" val="746110959"/>
                    </a:ext>
                  </a:extLst>
                </a:gridCol>
                <a:gridCol w="2682478">
                  <a:extLst>
                    <a:ext uri="{9D8B030D-6E8A-4147-A177-3AD203B41FA5}">
                      <a16:colId xmlns:a16="http://schemas.microsoft.com/office/drawing/2014/main" val="878468444"/>
                    </a:ext>
                  </a:extLst>
                </a:gridCol>
                <a:gridCol w="2682478">
                  <a:extLst>
                    <a:ext uri="{9D8B030D-6E8A-4147-A177-3AD203B41FA5}">
                      <a16:colId xmlns:a16="http://schemas.microsoft.com/office/drawing/2014/main" val="1568031882"/>
                    </a:ext>
                  </a:extLst>
                </a:gridCol>
              </a:tblGrid>
              <a:tr h="370840">
                <a:tc gridSpan="4">
                  <a:txBody>
                    <a:bodyPr/>
                    <a:lstStyle/>
                    <a:p>
                      <a:pPr algn="ctr"/>
                      <a:r>
                        <a:rPr lang="en-GB" dirty="0"/>
                        <a:t>Annual employment tribunal award statistics for unfair dismissal</a:t>
                      </a: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3624667"/>
                  </a:ext>
                </a:extLst>
              </a:tr>
              <a:tr h="370840">
                <a:tc>
                  <a:txBody>
                    <a:bodyPr/>
                    <a:lstStyle/>
                    <a:p>
                      <a:r>
                        <a:rPr lang="en-GB" dirty="0"/>
                        <a:t>Year</a:t>
                      </a:r>
                    </a:p>
                  </a:txBody>
                  <a:tcPr/>
                </a:tc>
                <a:tc>
                  <a:txBody>
                    <a:bodyPr/>
                    <a:lstStyle/>
                    <a:p>
                      <a:r>
                        <a:rPr lang="en-GB" dirty="0"/>
                        <a:t>Maximum award</a:t>
                      </a:r>
                    </a:p>
                  </a:txBody>
                  <a:tcPr/>
                </a:tc>
                <a:tc>
                  <a:txBody>
                    <a:bodyPr/>
                    <a:lstStyle/>
                    <a:p>
                      <a:r>
                        <a:rPr lang="en-GB" dirty="0"/>
                        <a:t>Median award</a:t>
                      </a:r>
                    </a:p>
                  </a:txBody>
                  <a:tcPr/>
                </a:tc>
                <a:tc>
                  <a:txBody>
                    <a:bodyPr/>
                    <a:lstStyle/>
                    <a:p>
                      <a:r>
                        <a:rPr lang="en-GB" dirty="0"/>
                        <a:t>Average award</a:t>
                      </a:r>
                    </a:p>
                  </a:txBody>
                  <a:tcPr/>
                </a:tc>
                <a:extLst>
                  <a:ext uri="{0D108BD9-81ED-4DB2-BD59-A6C34878D82A}">
                    <a16:rowId xmlns:a16="http://schemas.microsoft.com/office/drawing/2014/main" val="1893793121"/>
                  </a:ext>
                </a:extLst>
              </a:tr>
              <a:tr h="370840">
                <a:tc>
                  <a:txBody>
                    <a:bodyPr/>
                    <a:lstStyle/>
                    <a:p>
                      <a:r>
                        <a:rPr lang="en-GB" dirty="0"/>
                        <a:t>2023/24</a:t>
                      </a:r>
                    </a:p>
                  </a:txBody>
                  <a:tcPr/>
                </a:tc>
                <a:tc>
                  <a:txBody>
                    <a:bodyPr/>
                    <a:lstStyle/>
                    <a:p>
                      <a:r>
                        <a:rPr lang="en-GB" dirty="0"/>
                        <a:t>£179,124</a:t>
                      </a:r>
                    </a:p>
                  </a:txBody>
                  <a:tcPr/>
                </a:tc>
                <a:tc>
                  <a:txBody>
                    <a:bodyPr/>
                    <a:lstStyle/>
                    <a:p>
                      <a:r>
                        <a:rPr lang="en-GB" dirty="0"/>
                        <a:t>£6,746</a:t>
                      </a:r>
                    </a:p>
                  </a:txBody>
                  <a:tcPr/>
                </a:tc>
                <a:tc>
                  <a:txBody>
                    <a:bodyPr/>
                    <a:lstStyle/>
                    <a:p>
                      <a:r>
                        <a:rPr lang="en-GB" dirty="0"/>
                        <a:t>£13,749</a:t>
                      </a:r>
                    </a:p>
                  </a:txBody>
                  <a:tcPr/>
                </a:tc>
                <a:extLst>
                  <a:ext uri="{0D108BD9-81ED-4DB2-BD59-A6C34878D82A}">
                    <a16:rowId xmlns:a16="http://schemas.microsoft.com/office/drawing/2014/main" val="740091425"/>
                  </a:ext>
                </a:extLst>
              </a:tr>
              <a:tr h="370840">
                <a:tc>
                  <a:txBody>
                    <a:bodyPr/>
                    <a:lstStyle/>
                    <a:p>
                      <a:r>
                        <a:rPr lang="en-GB" dirty="0"/>
                        <a:t>2022/23</a:t>
                      </a:r>
                    </a:p>
                  </a:txBody>
                  <a:tcPr/>
                </a:tc>
                <a:tc>
                  <a:txBody>
                    <a:bodyPr/>
                    <a:lstStyle/>
                    <a:p>
                      <a:r>
                        <a:rPr lang="en-GB" dirty="0"/>
                        <a:t>£184,200</a:t>
                      </a:r>
                    </a:p>
                  </a:txBody>
                  <a:tcPr/>
                </a:tc>
                <a:tc>
                  <a:txBody>
                    <a:bodyPr/>
                    <a:lstStyle/>
                    <a:p>
                      <a:r>
                        <a:rPr lang="en-GB" dirty="0"/>
                        <a:t>£6,201</a:t>
                      </a:r>
                    </a:p>
                  </a:txBody>
                  <a:tcPr/>
                </a:tc>
                <a:tc>
                  <a:txBody>
                    <a:bodyPr/>
                    <a:lstStyle/>
                    <a:p>
                      <a:r>
                        <a:rPr lang="en-GB" dirty="0"/>
                        <a:t>£11,914</a:t>
                      </a:r>
                    </a:p>
                  </a:txBody>
                  <a:tcPr/>
                </a:tc>
                <a:extLst>
                  <a:ext uri="{0D108BD9-81ED-4DB2-BD59-A6C34878D82A}">
                    <a16:rowId xmlns:a16="http://schemas.microsoft.com/office/drawing/2014/main" val="1748314542"/>
                  </a:ext>
                </a:extLst>
              </a:tr>
              <a:tr h="370840">
                <a:tc>
                  <a:txBody>
                    <a:bodyPr/>
                    <a:lstStyle/>
                    <a:p>
                      <a:r>
                        <a:rPr lang="en-GB" dirty="0"/>
                        <a:t>2021/22</a:t>
                      </a:r>
                    </a:p>
                  </a:txBody>
                  <a:tcPr/>
                </a:tc>
                <a:tc>
                  <a:txBody>
                    <a:bodyPr/>
                    <a:lstStyle/>
                    <a:p>
                      <a:r>
                        <a:rPr lang="en-GB" dirty="0"/>
                        <a:t>£165,000</a:t>
                      </a:r>
                    </a:p>
                  </a:txBody>
                  <a:tcPr/>
                </a:tc>
                <a:tc>
                  <a:txBody>
                    <a:bodyPr/>
                    <a:lstStyle/>
                    <a:p>
                      <a:r>
                        <a:rPr lang="en-GB" dirty="0"/>
                        <a:t>£7,650</a:t>
                      </a:r>
                    </a:p>
                  </a:txBody>
                  <a:tcPr/>
                </a:tc>
                <a:tc>
                  <a:txBody>
                    <a:bodyPr/>
                    <a:lstStyle/>
                    <a:p>
                      <a:r>
                        <a:rPr lang="en-GB" dirty="0"/>
                        <a:t>£13,541</a:t>
                      </a:r>
                    </a:p>
                  </a:txBody>
                  <a:tcPr/>
                </a:tc>
                <a:extLst>
                  <a:ext uri="{0D108BD9-81ED-4DB2-BD59-A6C34878D82A}">
                    <a16:rowId xmlns:a16="http://schemas.microsoft.com/office/drawing/2014/main" val="1045257070"/>
                  </a:ext>
                </a:extLst>
              </a:tr>
              <a:tr h="370840">
                <a:tc>
                  <a:txBody>
                    <a:bodyPr/>
                    <a:lstStyle/>
                    <a:p>
                      <a:r>
                        <a:rPr lang="en-GB" dirty="0"/>
                        <a:t>2019/20</a:t>
                      </a:r>
                    </a:p>
                  </a:txBody>
                  <a:tcPr/>
                </a:tc>
                <a:tc>
                  <a:txBody>
                    <a:bodyPr/>
                    <a:lstStyle/>
                    <a:p>
                      <a:r>
                        <a:rPr lang="en-GB" dirty="0"/>
                        <a:t>£118,842</a:t>
                      </a:r>
                    </a:p>
                  </a:txBody>
                  <a:tcPr/>
                </a:tc>
                <a:tc>
                  <a:txBody>
                    <a:bodyPr/>
                    <a:lstStyle/>
                    <a:p>
                      <a:r>
                        <a:rPr lang="en-GB" dirty="0"/>
                        <a:t>£6,646</a:t>
                      </a:r>
                    </a:p>
                  </a:txBody>
                  <a:tcPr/>
                </a:tc>
                <a:tc>
                  <a:txBody>
                    <a:bodyPr/>
                    <a:lstStyle/>
                    <a:p>
                      <a:r>
                        <a:rPr lang="en-GB" dirty="0"/>
                        <a:t>£10,812</a:t>
                      </a:r>
                    </a:p>
                  </a:txBody>
                  <a:tcPr/>
                </a:tc>
                <a:extLst>
                  <a:ext uri="{0D108BD9-81ED-4DB2-BD59-A6C34878D82A}">
                    <a16:rowId xmlns:a16="http://schemas.microsoft.com/office/drawing/2014/main" val="3069761587"/>
                  </a:ext>
                </a:extLst>
              </a:tr>
              <a:tr h="370840">
                <a:tc>
                  <a:txBody>
                    <a:bodyPr/>
                    <a:lstStyle/>
                    <a:p>
                      <a:r>
                        <a:rPr lang="en-GB" dirty="0"/>
                        <a:t>2018/19</a:t>
                      </a:r>
                    </a:p>
                  </a:txBody>
                  <a:tcPr/>
                </a:tc>
                <a:tc>
                  <a:txBody>
                    <a:bodyPr/>
                    <a:lstStyle/>
                    <a:p>
                      <a:r>
                        <a:rPr lang="en-GB" dirty="0"/>
                        <a:t>£947,585</a:t>
                      </a:r>
                    </a:p>
                  </a:txBody>
                  <a:tcPr/>
                </a:tc>
                <a:tc>
                  <a:txBody>
                    <a:bodyPr/>
                    <a:lstStyle/>
                    <a:p>
                      <a:r>
                        <a:rPr lang="en-GB" dirty="0"/>
                        <a:t>£6,243</a:t>
                      </a:r>
                    </a:p>
                  </a:txBody>
                  <a:tcPr/>
                </a:tc>
                <a:tc>
                  <a:txBody>
                    <a:bodyPr/>
                    <a:lstStyle/>
                    <a:p>
                      <a:r>
                        <a:rPr lang="en-GB" dirty="0"/>
                        <a:t>£13,704</a:t>
                      </a:r>
                    </a:p>
                  </a:txBody>
                  <a:tcPr/>
                </a:tc>
                <a:extLst>
                  <a:ext uri="{0D108BD9-81ED-4DB2-BD59-A6C34878D82A}">
                    <a16:rowId xmlns:a16="http://schemas.microsoft.com/office/drawing/2014/main" val="3576827081"/>
                  </a:ext>
                </a:extLst>
              </a:tr>
            </a:tbl>
          </a:graphicData>
        </a:graphic>
      </p:graphicFrame>
    </p:spTree>
    <p:extLst>
      <p:ext uri="{BB962C8B-B14F-4D97-AF65-F5344CB8AC3E}">
        <p14:creationId xmlns:p14="http://schemas.microsoft.com/office/powerpoint/2010/main" val="37571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3066-4FC7-48FC-1916-0CB74AF75F6D}"/>
              </a:ext>
            </a:extLst>
          </p:cNvPr>
          <p:cNvSpPr>
            <a:spLocks noGrp="1"/>
          </p:cNvSpPr>
          <p:nvPr>
            <p:ph type="title"/>
          </p:nvPr>
        </p:nvSpPr>
        <p:spPr/>
        <p:txBody>
          <a:bodyPr/>
          <a:lstStyle/>
          <a:p>
            <a:r>
              <a:rPr lang="en-GB" dirty="0"/>
              <a:t>Practical implications of removal of cap</a:t>
            </a:r>
          </a:p>
        </p:txBody>
      </p:sp>
      <p:sp>
        <p:nvSpPr>
          <p:cNvPr id="3" name="Content Placeholder 2">
            <a:extLst>
              <a:ext uri="{FF2B5EF4-FFF2-40B4-BE49-F238E27FC236}">
                <a16:creationId xmlns:a16="http://schemas.microsoft.com/office/drawing/2014/main" id="{06B1D891-D82B-7873-9028-1CBC48A234B2}"/>
              </a:ext>
            </a:extLst>
          </p:cNvPr>
          <p:cNvSpPr>
            <a:spLocks noGrp="1"/>
          </p:cNvSpPr>
          <p:nvPr>
            <p:ph sz="quarter" idx="10"/>
          </p:nvPr>
        </p:nvSpPr>
        <p:spPr>
          <a:xfrm>
            <a:off x="838199" y="1860884"/>
            <a:ext cx="10729914" cy="4216065"/>
          </a:xfrm>
        </p:spPr>
        <p:txBody>
          <a:bodyPr/>
          <a:lstStyle/>
          <a:p>
            <a:r>
              <a:rPr lang="en-GB" dirty="0"/>
              <a:t>Senior executive exits will become much higher risk</a:t>
            </a:r>
          </a:p>
          <a:p>
            <a:r>
              <a:rPr lang="en-GB" dirty="0"/>
              <a:t>Settlement expectations will rise</a:t>
            </a:r>
          </a:p>
          <a:p>
            <a:r>
              <a:rPr lang="en-GB" dirty="0"/>
              <a:t>Settlement costs will rise</a:t>
            </a:r>
          </a:p>
          <a:p>
            <a:r>
              <a:rPr lang="en-GB" dirty="0"/>
              <a:t>Settlements/terminations will require greater internal scrutiny/sign off (FD/board)</a:t>
            </a:r>
          </a:p>
          <a:p>
            <a:r>
              <a:rPr lang="en-GB" dirty="0"/>
              <a:t>High earners will have more incentive to litigate</a:t>
            </a:r>
          </a:p>
          <a:p>
            <a:r>
              <a:rPr lang="en-GB" dirty="0"/>
              <a:t>More common - senior employees on PIPs/coaching</a:t>
            </a:r>
          </a:p>
          <a:p>
            <a:endParaRPr lang="en-GB" dirty="0"/>
          </a:p>
        </p:txBody>
      </p:sp>
    </p:spTree>
    <p:extLst>
      <p:ext uri="{BB962C8B-B14F-4D97-AF65-F5344CB8AC3E}">
        <p14:creationId xmlns:p14="http://schemas.microsoft.com/office/powerpoint/2010/main" val="193215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E60D-419B-3BA1-8154-78FE3FA0B980}"/>
              </a:ext>
            </a:extLst>
          </p:cNvPr>
          <p:cNvSpPr>
            <a:spLocks noGrp="1"/>
          </p:cNvSpPr>
          <p:nvPr>
            <p:ph type="title"/>
          </p:nvPr>
        </p:nvSpPr>
        <p:spPr/>
        <p:txBody>
          <a:bodyPr/>
          <a:lstStyle/>
          <a:p>
            <a:r>
              <a:rPr lang="en-GB" dirty="0"/>
              <a:t>Other implications</a:t>
            </a:r>
          </a:p>
        </p:txBody>
      </p:sp>
      <p:sp>
        <p:nvSpPr>
          <p:cNvPr id="3" name="Content Placeholder 2">
            <a:extLst>
              <a:ext uri="{FF2B5EF4-FFF2-40B4-BE49-F238E27FC236}">
                <a16:creationId xmlns:a16="http://schemas.microsoft.com/office/drawing/2014/main" id="{3F3B0098-5954-B51A-A784-426812666BBC}"/>
              </a:ext>
            </a:extLst>
          </p:cNvPr>
          <p:cNvSpPr>
            <a:spLocks noGrp="1"/>
          </p:cNvSpPr>
          <p:nvPr>
            <p:ph sz="quarter" idx="10"/>
          </p:nvPr>
        </p:nvSpPr>
        <p:spPr>
          <a:xfrm>
            <a:off x="838199" y="1552756"/>
            <a:ext cx="10729914" cy="4524194"/>
          </a:xfrm>
        </p:spPr>
        <p:txBody>
          <a:bodyPr/>
          <a:lstStyle/>
          <a:p>
            <a:r>
              <a:rPr lang="en-GB" dirty="0"/>
              <a:t>High value claims may become more lengthy, complex and costly, potentially with more expert evidence being instructed to establish losses</a:t>
            </a:r>
          </a:p>
          <a:p>
            <a:r>
              <a:rPr lang="en-GB" dirty="0"/>
              <a:t>Arguments relating to loss of opportunity for future bonuses, equity vesting, forfeiture or lapsing decisions will become more prevalent</a:t>
            </a:r>
          </a:p>
          <a:p>
            <a:r>
              <a:rPr lang="en-GB" dirty="0"/>
              <a:t>ACAS uplifts will become more material, making procedural errors more costly</a:t>
            </a:r>
          </a:p>
          <a:p>
            <a:r>
              <a:rPr lang="en-GB" dirty="0"/>
              <a:t>Mitigation of loss arguments will take on more significance requiring stronger evidence on redeployment efforts and labour market realities</a:t>
            </a:r>
          </a:p>
          <a:p>
            <a:pPr marL="0" indent="0">
              <a:buNone/>
            </a:pPr>
            <a:endParaRPr lang="en-GB" dirty="0"/>
          </a:p>
          <a:p>
            <a:endParaRPr lang="en-GB" dirty="0"/>
          </a:p>
        </p:txBody>
      </p:sp>
    </p:spTree>
    <p:extLst>
      <p:ext uri="{BB962C8B-B14F-4D97-AF65-F5344CB8AC3E}">
        <p14:creationId xmlns:p14="http://schemas.microsoft.com/office/powerpoint/2010/main" val="415117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0F54-B66E-EC7E-B236-0D52C83B27A2}"/>
              </a:ext>
            </a:extLst>
          </p:cNvPr>
          <p:cNvSpPr>
            <a:spLocks noGrp="1"/>
          </p:cNvSpPr>
          <p:nvPr>
            <p:ph type="title"/>
          </p:nvPr>
        </p:nvSpPr>
        <p:spPr/>
        <p:txBody>
          <a:bodyPr/>
          <a:lstStyle/>
          <a:p>
            <a:r>
              <a:rPr lang="en-GB" dirty="0"/>
              <a:t>Who will it impact?</a:t>
            </a:r>
          </a:p>
        </p:txBody>
      </p:sp>
      <p:sp>
        <p:nvSpPr>
          <p:cNvPr id="3" name="Content Placeholder 2">
            <a:extLst>
              <a:ext uri="{FF2B5EF4-FFF2-40B4-BE49-F238E27FC236}">
                <a16:creationId xmlns:a16="http://schemas.microsoft.com/office/drawing/2014/main" id="{EAE5B760-D931-BCBD-6DEB-1C5CD263F3F0}"/>
              </a:ext>
            </a:extLst>
          </p:cNvPr>
          <p:cNvSpPr>
            <a:spLocks noGrp="1"/>
          </p:cNvSpPr>
          <p:nvPr>
            <p:ph sz="quarter" idx="10"/>
          </p:nvPr>
        </p:nvSpPr>
        <p:spPr/>
        <p:txBody>
          <a:bodyPr/>
          <a:lstStyle/>
          <a:p>
            <a:r>
              <a:rPr lang="en-GB" dirty="0"/>
              <a:t>Senior executives</a:t>
            </a:r>
          </a:p>
          <a:p>
            <a:r>
              <a:rPr lang="en-GB" dirty="0"/>
              <a:t>Employees with valuable benefits – e.g. final salary pension scheme</a:t>
            </a:r>
          </a:p>
          <a:p>
            <a:r>
              <a:rPr lang="en-GB" dirty="0"/>
              <a:t>Anyone who is out of work for more than a year</a:t>
            </a:r>
          </a:p>
          <a:p>
            <a:pPr lvl="1"/>
            <a:r>
              <a:rPr lang="en-GB" dirty="0"/>
              <a:t>Older employees</a:t>
            </a:r>
          </a:p>
          <a:p>
            <a:pPr lvl="1"/>
            <a:r>
              <a:rPr lang="en-GB" dirty="0"/>
              <a:t>Disabled employees</a:t>
            </a:r>
          </a:p>
          <a:p>
            <a:pPr lvl="1"/>
            <a:r>
              <a:rPr lang="en-GB" dirty="0"/>
              <a:t>Niche roles</a:t>
            </a:r>
          </a:p>
          <a:p>
            <a:pPr lvl="1"/>
            <a:r>
              <a:rPr lang="en-GB" dirty="0"/>
              <a:t>Career ending dismissals</a:t>
            </a:r>
          </a:p>
          <a:p>
            <a:pPr lvl="1"/>
            <a:endParaRPr lang="en-GB" dirty="0"/>
          </a:p>
          <a:p>
            <a:endParaRPr lang="en-GB" dirty="0"/>
          </a:p>
        </p:txBody>
      </p:sp>
    </p:spTree>
    <p:extLst>
      <p:ext uri="{BB962C8B-B14F-4D97-AF65-F5344CB8AC3E}">
        <p14:creationId xmlns:p14="http://schemas.microsoft.com/office/powerpoint/2010/main" val="85731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A44D-7F34-7DCB-91C5-608B698FA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DB444-5482-037A-F9A1-44DF071D8FBD}"/>
              </a:ext>
            </a:extLst>
          </p:cNvPr>
          <p:cNvSpPr>
            <a:spLocks noGrp="1"/>
          </p:cNvSpPr>
          <p:nvPr>
            <p:ph type="title"/>
          </p:nvPr>
        </p:nvSpPr>
        <p:spPr/>
        <p:txBody>
          <a:bodyPr/>
          <a:lstStyle/>
          <a:p>
            <a:r>
              <a:rPr lang="en-GB" dirty="0"/>
              <a:t>And footballers…</a:t>
            </a:r>
          </a:p>
        </p:txBody>
      </p:sp>
      <p:sp>
        <p:nvSpPr>
          <p:cNvPr id="3" name="Content Placeholder 2">
            <a:extLst>
              <a:ext uri="{FF2B5EF4-FFF2-40B4-BE49-F238E27FC236}">
                <a16:creationId xmlns:a16="http://schemas.microsoft.com/office/drawing/2014/main" id="{A2B68895-F152-AE90-D4E1-BD7E8B182DAE}"/>
              </a:ext>
            </a:extLst>
          </p:cNvPr>
          <p:cNvSpPr>
            <a:spLocks noGrp="1"/>
          </p:cNvSpPr>
          <p:nvPr>
            <p:ph sz="quarter" idx="10"/>
          </p:nvPr>
        </p:nvSpPr>
        <p:spPr/>
        <p:txBody>
          <a:bodyPr/>
          <a:lstStyle/>
          <a:p>
            <a:pPr marL="0" indent="0">
              <a:buNone/>
            </a:pPr>
            <a:endParaRPr lang="en-GB" dirty="0"/>
          </a:p>
          <a:p>
            <a:endParaRPr lang="en-GB" dirty="0"/>
          </a:p>
        </p:txBody>
      </p:sp>
      <p:pic>
        <p:nvPicPr>
          <p:cNvPr id="5" name="Picture 4" descr="A group of men playing football&#10;&#10;AI-generated content may be incorrect.">
            <a:extLst>
              <a:ext uri="{FF2B5EF4-FFF2-40B4-BE49-F238E27FC236}">
                <a16:creationId xmlns:a16="http://schemas.microsoft.com/office/drawing/2014/main" id="{638C2793-2643-CCA5-03CD-A49B04309E74}"/>
              </a:ext>
            </a:extLst>
          </p:cNvPr>
          <p:cNvPicPr>
            <a:picLocks noChangeAspect="1"/>
          </p:cNvPicPr>
          <p:nvPr/>
        </p:nvPicPr>
        <p:blipFill>
          <a:blip r:embed="rId3"/>
          <a:stretch>
            <a:fillRect/>
          </a:stretch>
        </p:blipFill>
        <p:spPr>
          <a:xfrm>
            <a:off x="3213100" y="2007554"/>
            <a:ext cx="5048249" cy="3567746"/>
          </a:xfrm>
          <a:prstGeom prst="rect">
            <a:avLst/>
          </a:prstGeom>
        </p:spPr>
      </p:pic>
    </p:spTree>
    <p:extLst>
      <p:ext uri="{BB962C8B-B14F-4D97-AF65-F5344CB8AC3E}">
        <p14:creationId xmlns:p14="http://schemas.microsoft.com/office/powerpoint/2010/main" val="175308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CA99E-8541-D533-58ED-5434B98A2AA2}"/>
              </a:ext>
            </a:extLst>
          </p:cNvPr>
          <p:cNvSpPr>
            <a:spLocks noGrp="1"/>
          </p:cNvSpPr>
          <p:nvPr>
            <p:ph type="title"/>
          </p:nvPr>
        </p:nvSpPr>
        <p:spPr/>
        <p:txBody>
          <a:bodyPr/>
          <a:lstStyle/>
          <a:p>
            <a:r>
              <a:rPr lang="en-GB" dirty="0"/>
              <a:t>Managing the risk</a:t>
            </a:r>
          </a:p>
        </p:txBody>
      </p:sp>
      <p:sp>
        <p:nvSpPr>
          <p:cNvPr id="3" name="Content Placeholder 2">
            <a:extLst>
              <a:ext uri="{FF2B5EF4-FFF2-40B4-BE49-F238E27FC236}">
                <a16:creationId xmlns:a16="http://schemas.microsoft.com/office/drawing/2014/main" id="{E47BCAA1-2E4C-E75F-966F-75BEB443F62D}"/>
              </a:ext>
            </a:extLst>
          </p:cNvPr>
          <p:cNvSpPr>
            <a:spLocks noGrp="1"/>
          </p:cNvSpPr>
          <p:nvPr>
            <p:ph sz="quarter" idx="10"/>
          </p:nvPr>
        </p:nvSpPr>
        <p:spPr>
          <a:xfrm>
            <a:off x="838199" y="1690688"/>
            <a:ext cx="10729914" cy="4386261"/>
          </a:xfrm>
        </p:spPr>
        <p:txBody>
          <a:bodyPr/>
          <a:lstStyle/>
          <a:p>
            <a:r>
              <a:rPr lang="en-GB" dirty="0"/>
              <a:t>Review recruitment processes – the right recruitment decision reduces risk once employment begins</a:t>
            </a:r>
          </a:p>
          <a:p>
            <a:r>
              <a:rPr lang="en-GB" dirty="0"/>
              <a:t>Track current recruitment outcomes to assess robustness of current process</a:t>
            </a:r>
          </a:p>
          <a:p>
            <a:r>
              <a:rPr lang="en-GB" dirty="0"/>
              <a:t>Review probationary periods and how they are managed to ensure they can be effectively used within the new qualifying period</a:t>
            </a:r>
          </a:p>
          <a:p>
            <a:r>
              <a:rPr lang="en-GB" dirty="0"/>
              <a:t>Other relevant procedures (performance  management/ disciplinary/ redundancy) should be reviewed</a:t>
            </a:r>
          </a:p>
          <a:p>
            <a:r>
              <a:rPr lang="en-GB" dirty="0"/>
              <a:t>Audit how managers handle disciplinary and capability issues – are there any issues that need addressed?</a:t>
            </a:r>
          </a:p>
          <a:p>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86987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5718-B8EA-A7DF-2643-9BFF7E384C74}"/>
              </a:ext>
            </a:extLst>
          </p:cNvPr>
          <p:cNvSpPr>
            <a:spLocks noGrp="1"/>
          </p:cNvSpPr>
          <p:nvPr>
            <p:ph type="title"/>
          </p:nvPr>
        </p:nvSpPr>
        <p:spPr/>
        <p:txBody>
          <a:bodyPr/>
          <a:lstStyle/>
          <a:p>
            <a:r>
              <a:rPr lang="en-GB" dirty="0"/>
              <a:t>Managing the risk</a:t>
            </a:r>
          </a:p>
        </p:txBody>
      </p:sp>
      <p:sp>
        <p:nvSpPr>
          <p:cNvPr id="3" name="Content Placeholder 2">
            <a:extLst>
              <a:ext uri="{FF2B5EF4-FFF2-40B4-BE49-F238E27FC236}">
                <a16:creationId xmlns:a16="http://schemas.microsoft.com/office/drawing/2014/main" id="{15157F12-F256-EA8C-A64F-650D8AF3E744}"/>
              </a:ext>
            </a:extLst>
          </p:cNvPr>
          <p:cNvSpPr>
            <a:spLocks noGrp="1"/>
          </p:cNvSpPr>
          <p:nvPr>
            <p:ph sz="quarter" idx="10"/>
          </p:nvPr>
        </p:nvSpPr>
        <p:spPr>
          <a:xfrm>
            <a:off x="838199" y="1690688"/>
            <a:ext cx="10729914" cy="4386261"/>
          </a:xfrm>
        </p:spPr>
        <p:txBody>
          <a:bodyPr/>
          <a:lstStyle/>
          <a:p>
            <a:r>
              <a:rPr lang="en-GB" dirty="0"/>
              <a:t>Provide training for managers on the new rules</a:t>
            </a:r>
          </a:p>
          <a:p>
            <a:r>
              <a:rPr lang="en-GB" dirty="0"/>
              <a:t>Review approach and contractual drafting in relation to incentives, bonuses and benefits</a:t>
            </a:r>
          </a:p>
          <a:p>
            <a:r>
              <a:rPr lang="en-GB" dirty="0"/>
              <a:t>Performance metrics in contracts for senior executives?</a:t>
            </a:r>
          </a:p>
          <a:p>
            <a:r>
              <a:rPr lang="en-GB" dirty="0"/>
              <a:t>Centralise decision making and/or require FD/Board sign off for higher risk dismissals</a:t>
            </a:r>
          </a:p>
          <a:p>
            <a:r>
              <a:rPr lang="en-GB" dirty="0"/>
              <a:t>Review existing employees – difficult decisions may need to be taken before 1 January 2027</a:t>
            </a:r>
          </a:p>
          <a:p>
            <a:endParaRPr lang="en-GB" dirty="0"/>
          </a:p>
        </p:txBody>
      </p:sp>
    </p:spTree>
    <p:extLst>
      <p:ext uri="{BB962C8B-B14F-4D97-AF65-F5344CB8AC3E}">
        <p14:creationId xmlns:p14="http://schemas.microsoft.com/office/powerpoint/2010/main" val="205413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AB305-8EC0-5733-0199-BA312660D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D239B-4F45-F061-FC79-914D928D6C4F}"/>
              </a:ext>
            </a:extLst>
          </p:cNvPr>
          <p:cNvSpPr>
            <a:spLocks noGrp="1"/>
          </p:cNvSpPr>
          <p:nvPr>
            <p:ph type="title"/>
          </p:nvPr>
        </p:nvSpPr>
        <p:spPr/>
        <p:txBody>
          <a:bodyPr/>
          <a:lstStyle/>
          <a:p>
            <a:r>
              <a:rPr lang="en-GB" dirty="0"/>
              <a:t>Probationary periods – business critical</a:t>
            </a:r>
          </a:p>
        </p:txBody>
      </p:sp>
      <p:sp>
        <p:nvSpPr>
          <p:cNvPr id="3" name="Content Placeholder 2">
            <a:extLst>
              <a:ext uri="{FF2B5EF4-FFF2-40B4-BE49-F238E27FC236}">
                <a16:creationId xmlns:a16="http://schemas.microsoft.com/office/drawing/2014/main" id="{D9ECA167-7F3A-3677-41DE-C2769EEED448}"/>
              </a:ext>
            </a:extLst>
          </p:cNvPr>
          <p:cNvSpPr>
            <a:spLocks noGrp="1"/>
          </p:cNvSpPr>
          <p:nvPr>
            <p:ph sz="quarter" idx="10"/>
          </p:nvPr>
        </p:nvSpPr>
        <p:spPr>
          <a:xfrm>
            <a:off x="838199" y="1690688"/>
            <a:ext cx="10729914" cy="4386261"/>
          </a:xfrm>
        </p:spPr>
        <p:txBody>
          <a:bodyPr/>
          <a:lstStyle/>
          <a:p>
            <a:pPr marL="0" indent="0">
              <a:buNone/>
            </a:pPr>
            <a:r>
              <a:rPr lang="en-GB" dirty="0"/>
              <a:t>Consider:-</a:t>
            </a:r>
          </a:p>
          <a:p>
            <a:r>
              <a:rPr lang="en-GB" dirty="0"/>
              <a:t>Avoid a probationary period longer than 5 months?</a:t>
            </a:r>
          </a:p>
          <a:p>
            <a:r>
              <a:rPr lang="en-GB" dirty="0"/>
              <a:t>Avoid </a:t>
            </a:r>
            <a:r>
              <a:rPr lang="en-GB" u="sng" dirty="0"/>
              <a:t>extending</a:t>
            </a:r>
            <a:r>
              <a:rPr lang="en-GB" dirty="0"/>
              <a:t> probationary period beyond the 25 week point</a:t>
            </a:r>
          </a:p>
          <a:p>
            <a:r>
              <a:rPr lang="en-GB" dirty="0"/>
              <a:t>Ensure probationary period allows for termination during and not just at end of period</a:t>
            </a:r>
          </a:p>
          <a:p>
            <a:r>
              <a:rPr lang="en-GB" dirty="0"/>
              <a:t>Ensure there are systems in place for periodic reviews during probationary period</a:t>
            </a:r>
          </a:p>
          <a:p>
            <a:r>
              <a:rPr lang="en-GB" dirty="0"/>
              <a:t>Have regular documented check-ins</a:t>
            </a:r>
          </a:p>
          <a:p>
            <a:r>
              <a:rPr lang="en-GB" dirty="0"/>
              <a:t>Document performance and conduct discussions throughout probationary period not just at the end </a:t>
            </a:r>
          </a:p>
          <a:p>
            <a:endParaRPr lang="en-GB" dirty="0"/>
          </a:p>
        </p:txBody>
      </p:sp>
    </p:spTree>
    <p:extLst>
      <p:ext uri="{BB962C8B-B14F-4D97-AF65-F5344CB8AC3E}">
        <p14:creationId xmlns:p14="http://schemas.microsoft.com/office/powerpoint/2010/main" val="358965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36AC0-A5F4-8673-CCF5-B21B5CCB2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C06DB-0FF7-6AA9-87C4-F590646FBC09}"/>
              </a:ext>
            </a:extLst>
          </p:cNvPr>
          <p:cNvSpPr>
            <a:spLocks noGrp="1"/>
          </p:cNvSpPr>
          <p:nvPr>
            <p:ph type="title"/>
          </p:nvPr>
        </p:nvSpPr>
        <p:spPr/>
        <p:txBody>
          <a:bodyPr/>
          <a:lstStyle/>
          <a:p>
            <a:r>
              <a:rPr lang="en-GB" dirty="0"/>
              <a:t>Probationary periods – business critical</a:t>
            </a:r>
          </a:p>
        </p:txBody>
      </p:sp>
      <p:sp>
        <p:nvSpPr>
          <p:cNvPr id="3" name="Content Placeholder 2">
            <a:extLst>
              <a:ext uri="{FF2B5EF4-FFF2-40B4-BE49-F238E27FC236}">
                <a16:creationId xmlns:a16="http://schemas.microsoft.com/office/drawing/2014/main" id="{494023AD-D7D3-E49C-6E1A-5CF76F7CC0AE}"/>
              </a:ext>
            </a:extLst>
          </p:cNvPr>
          <p:cNvSpPr>
            <a:spLocks noGrp="1"/>
          </p:cNvSpPr>
          <p:nvPr>
            <p:ph sz="quarter" idx="10"/>
          </p:nvPr>
        </p:nvSpPr>
        <p:spPr>
          <a:xfrm>
            <a:off x="838199" y="1690688"/>
            <a:ext cx="10729914" cy="4386261"/>
          </a:xfrm>
        </p:spPr>
        <p:txBody>
          <a:bodyPr/>
          <a:lstStyle/>
          <a:p>
            <a:pPr marL="0" indent="0">
              <a:buNone/>
            </a:pPr>
            <a:r>
              <a:rPr lang="en-GB" dirty="0"/>
              <a:t>Consider:-</a:t>
            </a:r>
          </a:p>
          <a:p>
            <a:r>
              <a:rPr lang="en-GB" dirty="0"/>
              <a:t>Train managers in new rules and how to conduct structured probationary reviews</a:t>
            </a:r>
          </a:p>
          <a:p>
            <a:r>
              <a:rPr lang="en-GB" dirty="0"/>
              <a:t>Diarise deadlines carefully</a:t>
            </a:r>
          </a:p>
          <a:p>
            <a:r>
              <a:rPr lang="en-GB" dirty="0"/>
              <a:t>Ensure there is sufficient time to terminate before week 25</a:t>
            </a:r>
          </a:p>
          <a:p>
            <a:r>
              <a:rPr lang="en-GB" dirty="0"/>
              <a:t>Watch out for possible claims where qualifying service is not required – eg disability discrimination, whistleblowing</a:t>
            </a:r>
          </a:p>
          <a:p>
            <a:r>
              <a:rPr lang="en-GB" dirty="0"/>
              <a:t>FD/Board sign off for higher risk situations as part of probationary process</a:t>
            </a:r>
          </a:p>
          <a:p>
            <a:endParaRPr lang="en-GB" dirty="0"/>
          </a:p>
          <a:p>
            <a:endParaRPr lang="en-GB" dirty="0"/>
          </a:p>
        </p:txBody>
      </p:sp>
    </p:spTree>
    <p:extLst>
      <p:ext uri="{BB962C8B-B14F-4D97-AF65-F5344CB8AC3E}">
        <p14:creationId xmlns:p14="http://schemas.microsoft.com/office/powerpoint/2010/main" val="407110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A8520E-69AA-C548-3129-56548FB0CDA4}"/>
              </a:ext>
            </a:extLst>
          </p:cNvPr>
          <p:cNvSpPr>
            <a:spLocks noGrp="1"/>
          </p:cNvSpPr>
          <p:nvPr>
            <p:ph type="body" sz="quarter" idx="11"/>
          </p:nvPr>
        </p:nvSpPr>
        <p:spPr>
          <a:xfrm>
            <a:off x="6672263" y="849314"/>
            <a:ext cx="4895850" cy="512348"/>
          </a:xfrm>
        </p:spPr>
        <p:txBody>
          <a:bodyPr>
            <a:normAutofit/>
          </a:bodyPr>
          <a:lstStyle/>
          <a:p>
            <a:r>
              <a:rPr lang="en-GB" sz="2800" dirty="0"/>
              <a:t>What we will cover</a:t>
            </a:r>
          </a:p>
        </p:txBody>
      </p:sp>
      <p:sp>
        <p:nvSpPr>
          <p:cNvPr id="16" name="Content Placeholder 2">
            <a:extLst>
              <a:ext uri="{FF2B5EF4-FFF2-40B4-BE49-F238E27FC236}">
                <a16:creationId xmlns:a16="http://schemas.microsoft.com/office/drawing/2014/main" id="{C83D94BF-B9CC-B57B-2902-CFE43E611DC5}"/>
              </a:ext>
            </a:extLst>
          </p:cNvPr>
          <p:cNvSpPr>
            <a:spLocks noGrp="1"/>
          </p:cNvSpPr>
          <p:nvPr>
            <p:ph sz="quarter" idx="12"/>
          </p:nvPr>
        </p:nvSpPr>
        <p:spPr>
          <a:xfrm>
            <a:off x="6654335" y="1819745"/>
            <a:ext cx="4895850" cy="3211512"/>
          </a:xfrm>
        </p:spPr>
        <p:txBody>
          <a:bodyPr/>
          <a:lstStyle/>
          <a:p>
            <a:r>
              <a:rPr lang="en-US" sz="2400" dirty="0"/>
              <a:t>Timeline for change</a:t>
            </a:r>
          </a:p>
          <a:p>
            <a:r>
              <a:rPr lang="en-US" sz="2400" dirty="0"/>
              <a:t>Practical implications of reduced qualifying period</a:t>
            </a:r>
          </a:p>
          <a:p>
            <a:r>
              <a:rPr lang="en-US" sz="2400" dirty="0"/>
              <a:t>Practical implications of removal of the compensation cap</a:t>
            </a:r>
          </a:p>
          <a:p>
            <a:r>
              <a:rPr lang="en-US" sz="2400" dirty="0"/>
              <a:t>Managing the risk </a:t>
            </a:r>
          </a:p>
          <a:p>
            <a:r>
              <a:rPr lang="en-US" sz="2400" dirty="0"/>
              <a:t>Probationary periods – business critical</a:t>
            </a:r>
          </a:p>
          <a:p>
            <a:r>
              <a:rPr lang="en-US" sz="2400" dirty="0"/>
              <a:t>Q&amp;A</a:t>
            </a:r>
          </a:p>
        </p:txBody>
      </p:sp>
      <p:pic>
        <p:nvPicPr>
          <p:cNvPr id="10" name="Content Placeholder 9" descr="Worker typing on laptop">
            <a:extLst>
              <a:ext uri="{FF2B5EF4-FFF2-40B4-BE49-F238E27FC236}">
                <a16:creationId xmlns:a16="http://schemas.microsoft.com/office/drawing/2014/main" id="{A9082A97-A0E5-2F90-D1DD-B2559AF08E05}"/>
              </a:ext>
            </a:extLst>
          </p:cNvPr>
          <p:cNvPicPr>
            <a:picLocks noGrp="1" noChangeAspect="1"/>
          </p:cNvPicPr>
          <p:nvPr>
            <p:ph sz="quarter" idx="13"/>
          </p:nvPr>
        </p:nvPicPr>
        <p:blipFill>
          <a:blip r:embed="rId3"/>
          <a:srcRect l="11169" r="22165"/>
          <a:stretch>
            <a:fillRect/>
          </a:stretch>
        </p:blipFill>
        <p:spPr>
          <a:xfrm>
            <a:off x="20" y="10"/>
            <a:ext cx="6095980" cy="6857990"/>
          </a:xfrm>
          <a:noFill/>
        </p:spPr>
      </p:pic>
    </p:spTree>
    <p:extLst>
      <p:ext uri="{BB962C8B-B14F-4D97-AF65-F5344CB8AC3E}">
        <p14:creationId xmlns:p14="http://schemas.microsoft.com/office/powerpoint/2010/main" val="961099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3953-BF7C-FFC1-04D3-915C668C2C17}"/>
              </a:ext>
            </a:extLst>
          </p:cNvPr>
          <p:cNvSpPr>
            <a:spLocks noGrp="1"/>
          </p:cNvSpPr>
          <p:nvPr>
            <p:ph type="title"/>
          </p:nvPr>
        </p:nvSpPr>
        <p:spPr>
          <a:xfrm>
            <a:off x="838199" y="365125"/>
            <a:ext cx="10729913" cy="1325563"/>
          </a:xfrm>
        </p:spPr>
        <p:txBody>
          <a:bodyPr anchor="ctr">
            <a:normAutofit/>
          </a:bodyPr>
          <a:lstStyle/>
          <a:p>
            <a:r>
              <a:rPr lang="en-GB" dirty="0"/>
              <a:t>Questions</a:t>
            </a:r>
          </a:p>
        </p:txBody>
      </p:sp>
      <p:pic>
        <p:nvPicPr>
          <p:cNvPr id="5" name="Content Placeholder 4" descr="Question mark boxes">
            <a:extLst>
              <a:ext uri="{FF2B5EF4-FFF2-40B4-BE49-F238E27FC236}">
                <a16:creationId xmlns:a16="http://schemas.microsoft.com/office/drawing/2014/main" id="{746C1296-32C9-073E-8DA6-72D6D2996AFC}"/>
              </a:ext>
            </a:extLst>
          </p:cNvPr>
          <p:cNvPicPr>
            <a:picLocks noGrp="1" noChangeAspect="1"/>
          </p:cNvPicPr>
          <p:nvPr>
            <p:ph sz="quarter" idx="10"/>
          </p:nvPr>
        </p:nvPicPr>
        <p:blipFill>
          <a:blip r:embed="rId3"/>
          <a:srcRect t="16288" r="1" b="16289"/>
          <a:stretch>
            <a:fillRect/>
          </a:stretch>
        </p:blipFill>
        <p:spPr>
          <a:xfrm>
            <a:off x="838199" y="2007554"/>
            <a:ext cx="10729914" cy="4069395"/>
          </a:xfrm>
          <a:prstGeom prst="rect">
            <a:avLst/>
          </a:prstGeom>
          <a:noFill/>
        </p:spPr>
      </p:pic>
    </p:spTree>
    <p:extLst>
      <p:ext uri="{BB962C8B-B14F-4D97-AF65-F5344CB8AC3E}">
        <p14:creationId xmlns:p14="http://schemas.microsoft.com/office/powerpoint/2010/main" val="2705970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C39BD-408C-C24E-DC7C-B24D5C927024}"/>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ABE4947-BA0C-9EFC-1606-72171FEE1D6A}"/>
              </a:ext>
            </a:extLst>
          </p:cNvPr>
          <p:cNvSpPr>
            <a:spLocks noGrp="1"/>
          </p:cNvSpPr>
          <p:nvPr>
            <p:ph type="body" sz="quarter" idx="11"/>
          </p:nvPr>
        </p:nvSpPr>
        <p:spPr>
          <a:xfrm>
            <a:off x="623888" y="3429000"/>
            <a:ext cx="3752330" cy="1316736"/>
          </a:xfrm>
        </p:spPr>
        <p:txBody>
          <a:bodyPr/>
          <a:lstStyle/>
          <a:p>
            <a:r>
              <a:rPr lang="en-GB" sz="3600" dirty="0">
                <a:latin typeface="+mn-lt"/>
              </a:rPr>
              <a:t>Changes to unfair dismissal law – managing the risk</a:t>
            </a:r>
          </a:p>
        </p:txBody>
      </p:sp>
      <p:sp>
        <p:nvSpPr>
          <p:cNvPr id="9" name="Text Placeholder 8">
            <a:extLst>
              <a:ext uri="{FF2B5EF4-FFF2-40B4-BE49-F238E27FC236}">
                <a16:creationId xmlns:a16="http://schemas.microsoft.com/office/drawing/2014/main" id="{CA074AAF-E953-5CD2-6BD7-C2AC34309733}"/>
              </a:ext>
            </a:extLst>
          </p:cNvPr>
          <p:cNvSpPr>
            <a:spLocks noGrp="1"/>
          </p:cNvSpPr>
          <p:nvPr>
            <p:ph type="body" sz="quarter" idx="12"/>
          </p:nvPr>
        </p:nvSpPr>
        <p:spPr>
          <a:xfrm>
            <a:off x="623888" y="5137150"/>
            <a:ext cx="3752330" cy="800414"/>
          </a:xfrm>
        </p:spPr>
        <p:txBody>
          <a:bodyPr/>
          <a:lstStyle/>
          <a:p>
            <a:r>
              <a:rPr lang="en-GB" dirty="0"/>
              <a:t>Innes Clark and Elise Turner</a:t>
            </a:r>
          </a:p>
          <a:p>
            <a:r>
              <a:rPr lang="en-GB" dirty="0"/>
              <a:t>MFMac Employment Team</a:t>
            </a:r>
          </a:p>
        </p:txBody>
      </p:sp>
      <p:sp>
        <p:nvSpPr>
          <p:cNvPr id="10" name="Text Placeholder 9">
            <a:extLst>
              <a:ext uri="{FF2B5EF4-FFF2-40B4-BE49-F238E27FC236}">
                <a16:creationId xmlns:a16="http://schemas.microsoft.com/office/drawing/2014/main" id="{B45F9FB5-8ABF-4D35-60FB-3C2517A67A36}"/>
              </a:ext>
            </a:extLst>
          </p:cNvPr>
          <p:cNvSpPr>
            <a:spLocks noGrp="1"/>
          </p:cNvSpPr>
          <p:nvPr>
            <p:ph type="body" sz="quarter" idx="13"/>
          </p:nvPr>
        </p:nvSpPr>
        <p:spPr/>
        <p:txBody>
          <a:bodyPr/>
          <a:lstStyle/>
          <a:p>
            <a:r>
              <a:rPr lang="en-GB" dirty="0"/>
              <a:t>19 February 2026</a:t>
            </a:r>
          </a:p>
        </p:txBody>
      </p:sp>
      <p:pic>
        <p:nvPicPr>
          <p:cNvPr id="2" name="Content Placeholder 1">
            <a:extLst>
              <a:ext uri="{FF2B5EF4-FFF2-40B4-BE49-F238E27FC236}">
                <a16:creationId xmlns:a16="http://schemas.microsoft.com/office/drawing/2014/main" id="{8A3ECA0C-F38C-3A8B-0F25-781F2E222934}"/>
              </a:ext>
            </a:extLst>
          </p:cNvPr>
          <p:cNvPicPr>
            <a:picLocks noGrp="1" noChangeAspect="1"/>
          </p:cNvPicPr>
          <p:nvPr>
            <p:ph sz="quarter" idx="14"/>
          </p:nvPr>
        </p:nvPicPr>
        <p:blipFill>
          <a:blip r:embed="rId2"/>
          <a:stretch>
            <a:fillRect/>
          </a:stretch>
        </p:blipFill>
        <p:spPr>
          <a:prstGeom prst="rect">
            <a:avLst/>
          </a:prstGeom>
        </p:spPr>
      </p:pic>
    </p:spTree>
    <p:extLst>
      <p:ext uri="{BB962C8B-B14F-4D97-AF65-F5344CB8AC3E}">
        <p14:creationId xmlns:p14="http://schemas.microsoft.com/office/powerpoint/2010/main" val="585834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A444-3B4D-1A79-3817-6F57B29ED043}"/>
              </a:ext>
            </a:extLst>
          </p:cNvPr>
          <p:cNvSpPr>
            <a:spLocks noGrp="1"/>
          </p:cNvSpPr>
          <p:nvPr>
            <p:ph type="title"/>
          </p:nvPr>
        </p:nvSpPr>
        <p:spPr/>
        <p:txBody>
          <a:bodyPr/>
          <a:lstStyle/>
          <a:p>
            <a:r>
              <a:rPr lang="en-GB" dirty="0"/>
              <a:t>Timeline</a:t>
            </a:r>
          </a:p>
        </p:txBody>
      </p:sp>
      <p:sp>
        <p:nvSpPr>
          <p:cNvPr id="3" name="Content Placeholder 2">
            <a:extLst>
              <a:ext uri="{FF2B5EF4-FFF2-40B4-BE49-F238E27FC236}">
                <a16:creationId xmlns:a16="http://schemas.microsoft.com/office/drawing/2014/main" id="{6AF0F017-D6FB-EA13-374A-F636FE761873}"/>
              </a:ext>
            </a:extLst>
          </p:cNvPr>
          <p:cNvSpPr>
            <a:spLocks noGrp="1"/>
          </p:cNvSpPr>
          <p:nvPr>
            <p:ph sz="quarter" idx="10"/>
          </p:nvPr>
        </p:nvSpPr>
        <p:spPr>
          <a:xfrm>
            <a:off x="838199" y="1690688"/>
            <a:ext cx="10729914" cy="4386261"/>
          </a:xfrm>
        </p:spPr>
        <p:txBody>
          <a:bodyPr/>
          <a:lstStyle/>
          <a:p>
            <a:pPr marL="0" indent="0">
              <a:buNone/>
            </a:pPr>
            <a:r>
              <a:rPr lang="en-GB" dirty="0"/>
              <a:t>From </a:t>
            </a:r>
            <a:r>
              <a:rPr lang="en-GB" b="1" dirty="0"/>
              <a:t>1 January 2027</a:t>
            </a:r>
          </a:p>
          <a:p>
            <a:r>
              <a:rPr lang="en-GB" dirty="0"/>
              <a:t>Any employee with 6 months’ service on or after that date will have protection from unfair dismissal</a:t>
            </a:r>
          </a:p>
          <a:p>
            <a:r>
              <a:rPr lang="en-GB" dirty="0"/>
              <a:t>The cap on compensation for unfair dismissal will be removed </a:t>
            </a:r>
          </a:p>
          <a:p>
            <a:r>
              <a:rPr lang="en-GB" dirty="0"/>
              <a:t>There is to be no further consultation on the introduction of these changes</a:t>
            </a:r>
          </a:p>
          <a:p>
            <a:r>
              <a:rPr lang="en-GB" dirty="0"/>
              <a:t>UK Government will consider what additional support or guidance is needed</a:t>
            </a:r>
          </a:p>
          <a:p>
            <a:endParaRPr lang="en-GB" dirty="0"/>
          </a:p>
          <a:p>
            <a:endParaRPr lang="en-GB" dirty="0"/>
          </a:p>
        </p:txBody>
      </p:sp>
    </p:spTree>
    <p:extLst>
      <p:ext uri="{BB962C8B-B14F-4D97-AF65-F5344CB8AC3E}">
        <p14:creationId xmlns:p14="http://schemas.microsoft.com/office/powerpoint/2010/main" val="338674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597D0-7B35-1BF7-69FA-6252C3C7C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6194E-A8E2-65CD-7563-1061FE448C9F}"/>
              </a:ext>
            </a:extLst>
          </p:cNvPr>
          <p:cNvSpPr>
            <a:spLocks noGrp="1"/>
          </p:cNvSpPr>
          <p:nvPr>
            <p:ph type="title"/>
          </p:nvPr>
        </p:nvSpPr>
        <p:spPr/>
        <p:txBody>
          <a:bodyPr/>
          <a:lstStyle/>
          <a:p>
            <a:r>
              <a:rPr lang="en-GB" dirty="0"/>
              <a:t>The reduced qualifying period </a:t>
            </a:r>
          </a:p>
        </p:txBody>
      </p:sp>
      <p:sp>
        <p:nvSpPr>
          <p:cNvPr id="3" name="Content Placeholder 2">
            <a:extLst>
              <a:ext uri="{FF2B5EF4-FFF2-40B4-BE49-F238E27FC236}">
                <a16:creationId xmlns:a16="http://schemas.microsoft.com/office/drawing/2014/main" id="{6882218D-5BD9-FD8E-C286-A47451A9DC15}"/>
              </a:ext>
            </a:extLst>
          </p:cNvPr>
          <p:cNvSpPr>
            <a:spLocks noGrp="1"/>
          </p:cNvSpPr>
          <p:nvPr>
            <p:ph sz="quarter" idx="10"/>
          </p:nvPr>
        </p:nvSpPr>
        <p:spPr>
          <a:xfrm>
            <a:off x="838199" y="2007554"/>
            <a:ext cx="10729914" cy="4296993"/>
          </a:xfrm>
        </p:spPr>
        <p:txBody>
          <a:bodyPr/>
          <a:lstStyle/>
          <a:p>
            <a:r>
              <a:rPr lang="en-GB" dirty="0"/>
              <a:t>Currently two year qualifying period (for most cases)</a:t>
            </a:r>
          </a:p>
          <a:p>
            <a:r>
              <a:rPr lang="en-GB" dirty="0"/>
              <a:t>UK Government intended unfair dismissal as a day 1 right:-</a:t>
            </a:r>
          </a:p>
          <a:p>
            <a:pPr lvl="1"/>
            <a:r>
              <a:rPr lang="en-GB" dirty="0"/>
              <a:t>9 month statutory probationary period</a:t>
            </a:r>
          </a:p>
          <a:p>
            <a:pPr lvl="1"/>
            <a:r>
              <a:rPr lang="en-GB" dirty="0"/>
              <a:t>Lower standards of dismissal during 9 month period</a:t>
            </a:r>
          </a:p>
          <a:p>
            <a:pPr lvl="1"/>
            <a:r>
              <a:rPr lang="en-GB" dirty="0"/>
              <a:t>Normal standards of dismissal after 9 months</a:t>
            </a:r>
          </a:p>
          <a:p>
            <a:r>
              <a:rPr lang="en-GB" dirty="0"/>
              <a:t>Parliamentary ping pong resulted in a 6 month qualifying period</a:t>
            </a:r>
          </a:p>
          <a:p>
            <a:r>
              <a:rPr lang="en-GB" dirty="0"/>
              <a:t>Rules relating to automatically unfair dismissals are unaffected</a:t>
            </a:r>
          </a:p>
          <a:p>
            <a:pPr marL="0" indent="0">
              <a:buNone/>
            </a:pPr>
            <a:endParaRPr lang="en-GB" dirty="0"/>
          </a:p>
        </p:txBody>
      </p:sp>
    </p:spTree>
    <p:extLst>
      <p:ext uri="{BB962C8B-B14F-4D97-AF65-F5344CB8AC3E}">
        <p14:creationId xmlns:p14="http://schemas.microsoft.com/office/powerpoint/2010/main" val="1141626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2526EE-57B1-ABC2-2899-D42D67919D30}"/>
              </a:ext>
            </a:extLst>
          </p:cNvPr>
          <p:cNvSpPr>
            <a:spLocks noGrp="1"/>
          </p:cNvSpPr>
          <p:nvPr>
            <p:ph type="body" sz="quarter" idx="11"/>
          </p:nvPr>
        </p:nvSpPr>
        <p:spPr>
          <a:xfrm>
            <a:off x="6672263" y="849314"/>
            <a:ext cx="4895850" cy="512348"/>
          </a:xfrm>
        </p:spPr>
        <p:txBody>
          <a:bodyPr>
            <a:normAutofit/>
          </a:bodyPr>
          <a:lstStyle/>
          <a:p>
            <a:r>
              <a:rPr lang="en-GB" sz="2800" dirty="0"/>
              <a:t>The statutory notice trapdoor</a:t>
            </a:r>
          </a:p>
        </p:txBody>
      </p:sp>
      <p:sp>
        <p:nvSpPr>
          <p:cNvPr id="3" name="Content Placeholder 2">
            <a:extLst>
              <a:ext uri="{FF2B5EF4-FFF2-40B4-BE49-F238E27FC236}">
                <a16:creationId xmlns:a16="http://schemas.microsoft.com/office/drawing/2014/main" id="{E04FD61F-2FCA-7DF8-4141-E2C32D37F839}"/>
              </a:ext>
            </a:extLst>
          </p:cNvPr>
          <p:cNvSpPr>
            <a:spLocks noGrp="1"/>
          </p:cNvSpPr>
          <p:nvPr>
            <p:ph sz="quarter" idx="12"/>
          </p:nvPr>
        </p:nvSpPr>
        <p:spPr>
          <a:xfrm>
            <a:off x="6672263" y="1664208"/>
            <a:ext cx="4895850" cy="3376193"/>
          </a:xfrm>
        </p:spPr>
        <p:txBody>
          <a:bodyPr>
            <a:noAutofit/>
          </a:bodyPr>
          <a:lstStyle/>
          <a:p>
            <a:pPr algn="just"/>
            <a:r>
              <a:rPr lang="en-GB" sz="2000" dirty="0"/>
              <a:t>Other than in cases of genuine gross misconduct, qualifying service will be reached at 25 weeks of employment as 1 week’s minimum statutory notice is added on when calculating service</a:t>
            </a:r>
          </a:p>
          <a:p>
            <a:pPr algn="just"/>
            <a:r>
              <a:rPr lang="en-GB" sz="2000" dirty="0"/>
              <a:t>When calculating service, both the first and last days of employment must be counted</a:t>
            </a:r>
          </a:p>
          <a:p>
            <a:pPr algn="just"/>
            <a:r>
              <a:rPr lang="en-GB" sz="2000" dirty="0"/>
              <a:t>Where there is genuine gross misconduct, employee can be dismissed without notice but this may be challenged by employee</a:t>
            </a:r>
          </a:p>
        </p:txBody>
      </p:sp>
      <p:pic>
        <p:nvPicPr>
          <p:cNvPr id="11" name="Content Placeholder 10" descr="A table with a wooden floor&#10;&#10;AI-generated content may be incorrect.">
            <a:extLst>
              <a:ext uri="{FF2B5EF4-FFF2-40B4-BE49-F238E27FC236}">
                <a16:creationId xmlns:a16="http://schemas.microsoft.com/office/drawing/2014/main" id="{222D19C9-E783-B5AF-8CAA-8FED5AD2071F}"/>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rcRect t="24907" r="-2" b="-2"/>
          <a:stretch>
            <a:fillRect/>
          </a:stretch>
        </p:blipFill>
        <p:spPr>
          <a:xfrm>
            <a:off x="20" y="10"/>
            <a:ext cx="6095980" cy="6857990"/>
          </a:xfrm>
          <a:noFill/>
        </p:spPr>
      </p:pic>
    </p:spTree>
    <p:extLst>
      <p:ext uri="{BB962C8B-B14F-4D97-AF65-F5344CB8AC3E}">
        <p14:creationId xmlns:p14="http://schemas.microsoft.com/office/powerpoint/2010/main" val="367046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D786-5C5A-0EC5-3F40-D72419688AE8}"/>
              </a:ext>
            </a:extLst>
          </p:cNvPr>
          <p:cNvSpPr>
            <a:spLocks noGrp="1"/>
          </p:cNvSpPr>
          <p:nvPr>
            <p:ph type="title"/>
          </p:nvPr>
        </p:nvSpPr>
        <p:spPr/>
        <p:txBody>
          <a:bodyPr/>
          <a:lstStyle/>
          <a:p>
            <a:r>
              <a:rPr lang="en-GB" dirty="0"/>
              <a:t>Impact on Employment Tribunal system</a:t>
            </a:r>
          </a:p>
        </p:txBody>
      </p:sp>
      <p:sp>
        <p:nvSpPr>
          <p:cNvPr id="3" name="Content Placeholder 2">
            <a:extLst>
              <a:ext uri="{FF2B5EF4-FFF2-40B4-BE49-F238E27FC236}">
                <a16:creationId xmlns:a16="http://schemas.microsoft.com/office/drawing/2014/main" id="{D8303A22-C7D4-3208-5923-2FD24BA2827C}"/>
              </a:ext>
            </a:extLst>
          </p:cNvPr>
          <p:cNvSpPr>
            <a:spLocks noGrp="1"/>
          </p:cNvSpPr>
          <p:nvPr>
            <p:ph sz="quarter" idx="10"/>
          </p:nvPr>
        </p:nvSpPr>
        <p:spPr>
          <a:xfrm>
            <a:off x="838199" y="2007554"/>
            <a:ext cx="10729914" cy="4296993"/>
          </a:xfrm>
        </p:spPr>
        <p:txBody>
          <a:bodyPr/>
          <a:lstStyle/>
          <a:p>
            <a:pPr marL="0" indent="0">
              <a:buNone/>
            </a:pPr>
            <a:r>
              <a:rPr lang="en-GB" dirty="0"/>
              <a:t>UK Government Economic Analysis of ERA 2025 estimates:-</a:t>
            </a:r>
          </a:p>
          <a:p>
            <a:r>
              <a:rPr lang="en-GB" dirty="0"/>
              <a:t>Reduction in qualifying period will protect a further 6.3 million employees</a:t>
            </a:r>
          </a:p>
          <a:p>
            <a:r>
              <a:rPr lang="en-GB" dirty="0"/>
              <a:t>There could be around 100,000 dismissals per year of employees with between 6 months and 2 years service</a:t>
            </a:r>
          </a:p>
          <a:p>
            <a:r>
              <a:rPr lang="en-GB" dirty="0"/>
              <a:t>Additional 9,000 Acas early conciliation referrals each year</a:t>
            </a:r>
          </a:p>
          <a:p>
            <a:r>
              <a:rPr lang="en-GB" dirty="0"/>
              <a:t>3,000 of those will progress to a tribunal claim</a:t>
            </a:r>
          </a:p>
          <a:p>
            <a:pPr marL="0" indent="0">
              <a:buNone/>
            </a:pPr>
            <a:endParaRPr lang="en-GB" dirty="0"/>
          </a:p>
          <a:p>
            <a:pPr marL="0" indent="0">
              <a:buNone/>
            </a:pPr>
            <a:r>
              <a:rPr lang="en-GB" dirty="0"/>
              <a:t>Can the tribunal system cope?</a:t>
            </a:r>
          </a:p>
        </p:txBody>
      </p:sp>
    </p:spTree>
    <p:extLst>
      <p:ext uri="{BB962C8B-B14F-4D97-AF65-F5344CB8AC3E}">
        <p14:creationId xmlns:p14="http://schemas.microsoft.com/office/powerpoint/2010/main" val="419271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9E4F-C028-D633-FDF3-C7190C1FEC5E}"/>
              </a:ext>
            </a:extLst>
          </p:cNvPr>
          <p:cNvSpPr>
            <a:spLocks noGrp="1"/>
          </p:cNvSpPr>
          <p:nvPr>
            <p:ph type="title"/>
          </p:nvPr>
        </p:nvSpPr>
        <p:spPr/>
        <p:txBody>
          <a:bodyPr/>
          <a:lstStyle/>
          <a:p>
            <a:r>
              <a:rPr lang="en-GB" dirty="0"/>
              <a:t>Practical implications of reduced qualifying</a:t>
            </a:r>
            <a:br>
              <a:rPr lang="en-GB" dirty="0"/>
            </a:br>
            <a:r>
              <a:rPr lang="en-GB" dirty="0"/>
              <a:t>period</a:t>
            </a:r>
          </a:p>
        </p:txBody>
      </p:sp>
      <p:sp>
        <p:nvSpPr>
          <p:cNvPr id="3" name="Content Placeholder 2">
            <a:extLst>
              <a:ext uri="{FF2B5EF4-FFF2-40B4-BE49-F238E27FC236}">
                <a16:creationId xmlns:a16="http://schemas.microsoft.com/office/drawing/2014/main" id="{D3920752-2702-ACEB-7DAD-A2419BB42DF3}"/>
              </a:ext>
            </a:extLst>
          </p:cNvPr>
          <p:cNvSpPr>
            <a:spLocks noGrp="1"/>
          </p:cNvSpPr>
          <p:nvPr>
            <p:ph sz="quarter" idx="10"/>
          </p:nvPr>
        </p:nvSpPr>
        <p:spPr/>
        <p:txBody>
          <a:bodyPr/>
          <a:lstStyle/>
          <a:p>
            <a:r>
              <a:rPr lang="en-GB" dirty="0"/>
              <a:t>Increased risk earlier in employment – shorter period to determine suitability</a:t>
            </a:r>
          </a:p>
          <a:p>
            <a:r>
              <a:rPr lang="en-GB" dirty="0"/>
              <a:t>More rigorous recruitment practices will help mitigate risk</a:t>
            </a:r>
          </a:p>
          <a:p>
            <a:r>
              <a:rPr lang="en-GB" dirty="0"/>
              <a:t>Probationary periods become far more significant</a:t>
            </a:r>
          </a:p>
          <a:p>
            <a:r>
              <a:rPr lang="en-GB" dirty="0"/>
              <a:t>Underperformance must be addressed earlier</a:t>
            </a:r>
          </a:p>
          <a:p>
            <a:r>
              <a:rPr lang="en-GB" dirty="0"/>
              <a:t>Managers need to be fully up to speed with changes</a:t>
            </a:r>
          </a:p>
          <a:p>
            <a:r>
              <a:rPr lang="en-GB" dirty="0"/>
              <a:t>More Tribunal claims/longer waiting times for full hearing</a:t>
            </a:r>
          </a:p>
          <a:p>
            <a:pPr marL="0" indent="0">
              <a:buNone/>
            </a:pPr>
            <a:endParaRPr lang="en-GB" dirty="0"/>
          </a:p>
        </p:txBody>
      </p:sp>
    </p:spTree>
    <p:extLst>
      <p:ext uri="{BB962C8B-B14F-4D97-AF65-F5344CB8AC3E}">
        <p14:creationId xmlns:p14="http://schemas.microsoft.com/office/powerpoint/2010/main" val="81872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77D38-789F-CD4A-063B-C084D8BF9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0837B-398E-22AA-D2C5-08DC3FDB5FDB}"/>
              </a:ext>
            </a:extLst>
          </p:cNvPr>
          <p:cNvSpPr>
            <a:spLocks noGrp="1"/>
          </p:cNvSpPr>
          <p:nvPr>
            <p:ph type="title"/>
          </p:nvPr>
        </p:nvSpPr>
        <p:spPr>
          <a:xfrm>
            <a:off x="838199" y="365125"/>
            <a:ext cx="7416801" cy="1325563"/>
          </a:xfrm>
        </p:spPr>
        <p:txBody>
          <a:bodyPr/>
          <a:lstStyle/>
          <a:p>
            <a:r>
              <a:rPr lang="en-GB" dirty="0"/>
              <a:t>Removal of the compensation cap for unfair dismissal claim</a:t>
            </a:r>
          </a:p>
        </p:txBody>
      </p:sp>
      <p:sp>
        <p:nvSpPr>
          <p:cNvPr id="3" name="Content Placeholder 2">
            <a:extLst>
              <a:ext uri="{FF2B5EF4-FFF2-40B4-BE49-F238E27FC236}">
                <a16:creationId xmlns:a16="http://schemas.microsoft.com/office/drawing/2014/main" id="{C6C571DB-696A-D135-17C2-D367BD3EE722}"/>
              </a:ext>
            </a:extLst>
          </p:cNvPr>
          <p:cNvSpPr>
            <a:spLocks noGrp="1"/>
          </p:cNvSpPr>
          <p:nvPr>
            <p:ph sz="quarter" idx="10"/>
          </p:nvPr>
        </p:nvSpPr>
        <p:spPr>
          <a:xfrm>
            <a:off x="838199" y="2007554"/>
            <a:ext cx="10729914" cy="4296993"/>
          </a:xfrm>
        </p:spPr>
        <p:txBody>
          <a:bodyPr/>
          <a:lstStyle/>
          <a:p>
            <a:r>
              <a:rPr lang="en-GB" dirty="0"/>
              <a:t>Currently cap of £118,223 or 12 months’ pay (whichever is lower)</a:t>
            </a:r>
          </a:p>
          <a:p>
            <a:r>
              <a:rPr lang="en-GB" dirty="0"/>
              <a:t>Unfair dismissal awards due to whistleblowing and raising health and safety issues - uncapped</a:t>
            </a:r>
          </a:p>
          <a:p>
            <a:r>
              <a:rPr lang="en-GB" dirty="0"/>
              <a:t>Discrimination awards are uncapped</a:t>
            </a:r>
          </a:p>
          <a:p>
            <a:r>
              <a:rPr lang="en-GB" dirty="0"/>
              <a:t>For any dismissals on or after 1 January 2027 there will be no cap on the amount that can be awarded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6564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E767-F21D-5F0F-115A-CA779AE31FDF}"/>
              </a:ext>
            </a:extLst>
          </p:cNvPr>
          <p:cNvSpPr>
            <a:spLocks noGrp="1"/>
          </p:cNvSpPr>
          <p:nvPr>
            <p:ph type="title"/>
          </p:nvPr>
        </p:nvSpPr>
        <p:spPr>
          <a:xfrm>
            <a:off x="838199" y="365125"/>
            <a:ext cx="10729913" cy="631571"/>
          </a:xfrm>
        </p:spPr>
        <p:txBody>
          <a:bodyPr/>
          <a:lstStyle/>
          <a:p>
            <a:r>
              <a:rPr lang="en-GB" dirty="0"/>
              <a:t>Compensation cap through the years</a:t>
            </a:r>
          </a:p>
        </p:txBody>
      </p:sp>
      <p:graphicFrame>
        <p:nvGraphicFramePr>
          <p:cNvPr id="7" name="Content Placeholder 6">
            <a:extLst>
              <a:ext uri="{FF2B5EF4-FFF2-40B4-BE49-F238E27FC236}">
                <a16:creationId xmlns:a16="http://schemas.microsoft.com/office/drawing/2014/main" id="{875E12CD-3529-9E2A-A369-B51EB4F4BF38}"/>
              </a:ext>
            </a:extLst>
          </p:cNvPr>
          <p:cNvGraphicFramePr>
            <a:graphicFrameLocks noGrp="1"/>
          </p:cNvGraphicFramePr>
          <p:nvPr>
            <p:ph sz="quarter" idx="10"/>
          </p:nvPr>
        </p:nvGraphicFramePr>
        <p:xfrm>
          <a:off x="978408" y="996696"/>
          <a:ext cx="8357616" cy="5547360"/>
        </p:xfrm>
        <a:graphic>
          <a:graphicData uri="http://schemas.openxmlformats.org/drawingml/2006/table">
            <a:tbl>
              <a:tblPr firstRow="1" firstCol="1" bandRow="1">
                <a:tableStyleId>{5940675A-B579-460E-94D1-54222C63F5DA}</a:tableStyleId>
              </a:tblPr>
              <a:tblGrid>
                <a:gridCol w="4171916">
                  <a:extLst>
                    <a:ext uri="{9D8B030D-6E8A-4147-A177-3AD203B41FA5}">
                      <a16:colId xmlns:a16="http://schemas.microsoft.com/office/drawing/2014/main" val="2239307456"/>
                    </a:ext>
                  </a:extLst>
                </a:gridCol>
                <a:gridCol w="4185700">
                  <a:extLst>
                    <a:ext uri="{9D8B030D-6E8A-4147-A177-3AD203B41FA5}">
                      <a16:colId xmlns:a16="http://schemas.microsoft.com/office/drawing/2014/main" val="3861583200"/>
                    </a:ext>
                  </a:extLst>
                </a:gridCol>
              </a:tblGrid>
              <a:tr h="197027">
                <a:tc>
                  <a:txBody>
                    <a:bodyPr/>
                    <a:lstStyle/>
                    <a:p>
                      <a:pPr algn="just">
                        <a:buNone/>
                      </a:pPr>
                      <a:r>
                        <a:rPr lang="en-GB" sz="1300" dirty="0">
                          <a:effectLst/>
                        </a:rPr>
                        <a:t>25/26</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£118,223</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1066980132"/>
                  </a:ext>
                </a:extLst>
              </a:tr>
              <a:tr h="197027">
                <a:tc>
                  <a:txBody>
                    <a:bodyPr/>
                    <a:lstStyle/>
                    <a:p>
                      <a:pPr algn="just">
                        <a:buNone/>
                      </a:pPr>
                      <a:r>
                        <a:rPr lang="en-GB" sz="1300">
                          <a:effectLst/>
                        </a:rPr>
                        <a:t>24/25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£115,115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2243718084"/>
                  </a:ext>
                </a:extLst>
              </a:tr>
              <a:tr h="197027">
                <a:tc>
                  <a:txBody>
                    <a:bodyPr/>
                    <a:lstStyle/>
                    <a:p>
                      <a:pPr algn="just">
                        <a:buNone/>
                      </a:pPr>
                      <a:r>
                        <a:rPr lang="en-GB" sz="1300">
                          <a:effectLst/>
                        </a:rPr>
                        <a:t>23/24</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£105,707</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727673048"/>
                  </a:ext>
                </a:extLst>
              </a:tr>
              <a:tr h="197027">
                <a:tc>
                  <a:txBody>
                    <a:bodyPr/>
                    <a:lstStyle/>
                    <a:p>
                      <a:pPr algn="just">
                        <a:buNone/>
                      </a:pPr>
                      <a:r>
                        <a:rPr lang="en-GB" sz="1300" dirty="0">
                          <a:effectLst/>
                        </a:rPr>
                        <a:t>22/23</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£93,878</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1398664968"/>
                  </a:ext>
                </a:extLst>
              </a:tr>
              <a:tr h="197027">
                <a:tc>
                  <a:txBody>
                    <a:bodyPr/>
                    <a:lstStyle/>
                    <a:p>
                      <a:pPr algn="just">
                        <a:buNone/>
                      </a:pPr>
                      <a:r>
                        <a:rPr lang="en-GB" sz="1300">
                          <a:effectLst/>
                        </a:rPr>
                        <a:t>21/22</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£89,493</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615793592"/>
                  </a:ext>
                </a:extLst>
              </a:tr>
              <a:tr h="197027">
                <a:tc>
                  <a:txBody>
                    <a:bodyPr/>
                    <a:lstStyle/>
                    <a:p>
                      <a:pPr algn="just">
                        <a:buNone/>
                      </a:pPr>
                      <a:r>
                        <a:rPr lang="en-GB" sz="1300">
                          <a:effectLst/>
                        </a:rPr>
                        <a:t>20/21</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£88,519</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454167962"/>
                  </a:ext>
                </a:extLst>
              </a:tr>
              <a:tr h="197027">
                <a:tc>
                  <a:txBody>
                    <a:bodyPr/>
                    <a:lstStyle/>
                    <a:p>
                      <a:pPr algn="just">
                        <a:buNone/>
                      </a:pPr>
                      <a:r>
                        <a:rPr lang="en-GB" sz="1300" dirty="0">
                          <a:effectLst/>
                        </a:rPr>
                        <a:t>19/20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£86,444</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486310499"/>
                  </a:ext>
                </a:extLst>
              </a:tr>
              <a:tr h="197027">
                <a:tc>
                  <a:txBody>
                    <a:bodyPr/>
                    <a:lstStyle/>
                    <a:p>
                      <a:pPr algn="just">
                        <a:buNone/>
                      </a:pPr>
                      <a:r>
                        <a:rPr lang="en-GB" sz="1300">
                          <a:effectLst/>
                        </a:rPr>
                        <a:t>18/19</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£83,682</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1374945346"/>
                  </a:ext>
                </a:extLst>
              </a:tr>
              <a:tr h="197027">
                <a:tc>
                  <a:txBody>
                    <a:bodyPr/>
                    <a:lstStyle/>
                    <a:p>
                      <a:pPr algn="just">
                        <a:buNone/>
                      </a:pPr>
                      <a:r>
                        <a:rPr lang="en-GB" sz="1300">
                          <a:effectLst/>
                        </a:rPr>
                        <a:t>17/18</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£80,541</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854775769"/>
                  </a:ext>
                </a:extLst>
              </a:tr>
              <a:tr h="197027">
                <a:tc>
                  <a:txBody>
                    <a:bodyPr/>
                    <a:lstStyle/>
                    <a:p>
                      <a:pPr algn="just">
                        <a:buNone/>
                      </a:pPr>
                      <a:r>
                        <a:rPr lang="en-GB" sz="1300">
                          <a:effectLst/>
                        </a:rPr>
                        <a:t>16/17</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£78,962</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2913597408"/>
                  </a:ext>
                </a:extLst>
              </a:tr>
              <a:tr h="197027">
                <a:tc>
                  <a:txBody>
                    <a:bodyPr/>
                    <a:lstStyle/>
                    <a:p>
                      <a:pPr algn="just">
                        <a:buNone/>
                      </a:pPr>
                      <a:r>
                        <a:rPr lang="en-GB" sz="1300">
                          <a:effectLst/>
                        </a:rPr>
                        <a:t>15/16</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£78,335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019304064"/>
                  </a:ext>
                </a:extLst>
              </a:tr>
              <a:tr h="197027">
                <a:tc>
                  <a:txBody>
                    <a:bodyPr/>
                    <a:lstStyle/>
                    <a:p>
                      <a:pPr algn="just">
                        <a:buNone/>
                      </a:pPr>
                      <a:r>
                        <a:rPr lang="en-GB" sz="1300">
                          <a:effectLst/>
                        </a:rPr>
                        <a:t>14/15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£76,574</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4623189"/>
                  </a:ext>
                </a:extLst>
              </a:tr>
              <a:tr h="197027">
                <a:tc>
                  <a:txBody>
                    <a:bodyPr/>
                    <a:lstStyle/>
                    <a:p>
                      <a:pPr algn="just">
                        <a:buNone/>
                      </a:pPr>
                      <a:r>
                        <a:rPr lang="en-GB" sz="1300" dirty="0">
                          <a:effectLst/>
                          <a:highlight>
                            <a:srgbClr val="FFFF00"/>
                          </a:highlight>
                        </a:rPr>
                        <a:t>13/14</a:t>
                      </a:r>
                      <a:endParaRPr lang="en-GB" sz="13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dirty="0">
                          <a:effectLst/>
                          <a:highlight>
                            <a:srgbClr val="FFFF00"/>
                          </a:highlight>
                        </a:rPr>
                        <a:t>£74,200</a:t>
                      </a:r>
                      <a:endParaRPr lang="en-GB" sz="13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1858201320"/>
                  </a:ext>
                </a:extLst>
              </a:tr>
              <a:tr h="197027">
                <a:tc>
                  <a:txBody>
                    <a:bodyPr/>
                    <a:lstStyle/>
                    <a:p>
                      <a:pPr algn="just">
                        <a:buNone/>
                      </a:pPr>
                      <a:r>
                        <a:rPr lang="en-GB" sz="1300">
                          <a:effectLst/>
                        </a:rPr>
                        <a:t>12/13</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£72,300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4265991884"/>
                  </a:ext>
                </a:extLst>
              </a:tr>
              <a:tr h="197027">
                <a:tc>
                  <a:txBody>
                    <a:bodyPr/>
                    <a:lstStyle/>
                    <a:p>
                      <a:pPr algn="just">
                        <a:buNone/>
                      </a:pPr>
                      <a:r>
                        <a:rPr lang="en-GB" sz="1300">
                          <a:effectLst/>
                        </a:rPr>
                        <a:t>11/12</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£68,400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2326524715"/>
                  </a:ext>
                </a:extLst>
              </a:tr>
              <a:tr h="197027">
                <a:tc>
                  <a:txBody>
                    <a:bodyPr/>
                    <a:lstStyle/>
                    <a:p>
                      <a:pPr algn="just">
                        <a:buNone/>
                      </a:pPr>
                      <a:r>
                        <a:rPr lang="en-GB" sz="1300">
                          <a:effectLst/>
                        </a:rPr>
                        <a:t>10/11</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dirty="0">
                          <a:effectLst/>
                        </a:rPr>
                        <a:t>£65,300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639911690"/>
                  </a:ext>
                </a:extLst>
              </a:tr>
              <a:tr h="197027">
                <a:tc>
                  <a:txBody>
                    <a:bodyPr/>
                    <a:lstStyle/>
                    <a:p>
                      <a:pPr algn="just">
                        <a:buNone/>
                      </a:pPr>
                      <a:r>
                        <a:rPr lang="en-GB" sz="1300" dirty="0">
                          <a:effectLst/>
                        </a:rPr>
                        <a:t>09/10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£66,200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023741238"/>
                  </a:ext>
                </a:extLst>
              </a:tr>
              <a:tr h="197027">
                <a:tc>
                  <a:txBody>
                    <a:bodyPr/>
                    <a:lstStyle/>
                    <a:p>
                      <a:pPr algn="just">
                        <a:buNone/>
                      </a:pPr>
                      <a:r>
                        <a:rPr lang="en-GB" sz="1300">
                          <a:effectLst/>
                        </a:rPr>
                        <a:t>08/09</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£63,000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648089945"/>
                  </a:ext>
                </a:extLst>
              </a:tr>
              <a:tr h="197027">
                <a:tc>
                  <a:txBody>
                    <a:bodyPr/>
                    <a:lstStyle/>
                    <a:p>
                      <a:pPr algn="just">
                        <a:buNone/>
                      </a:pPr>
                      <a:r>
                        <a:rPr lang="en-GB" sz="1300" dirty="0">
                          <a:effectLst/>
                        </a:rPr>
                        <a:t>07/08</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£60,600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4033800347"/>
                  </a:ext>
                </a:extLst>
              </a:tr>
              <a:tr h="197027">
                <a:tc>
                  <a:txBody>
                    <a:bodyPr/>
                    <a:lstStyle/>
                    <a:p>
                      <a:pPr algn="just">
                        <a:buNone/>
                      </a:pPr>
                      <a:r>
                        <a:rPr lang="en-GB" sz="1300">
                          <a:effectLst/>
                        </a:rPr>
                        <a:t>06/07</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£58,400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573584182"/>
                  </a:ext>
                </a:extLst>
              </a:tr>
              <a:tr h="197027">
                <a:tc>
                  <a:txBody>
                    <a:bodyPr/>
                    <a:lstStyle/>
                    <a:p>
                      <a:pPr algn="just">
                        <a:buNone/>
                      </a:pPr>
                      <a:r>
                        <a:rPr lang="en-GB" sz="1300">
                          <a:effectLst/>
                        </a:rPr>
                        <a:t>05/06</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£56,800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2641077406"/>
                  </a:ext>
                </a:extLst>
              </a:tr>
              <a:tr h="197027">
                <a:tc>
                  <a:txBody>
                    <a:bodyPr/>
                    <a:lstStyle/>
                    <a:p>
                      <a:pPr algn="just">
                        <a:buNone/>
                      </a:pPr>
                      <a:r>
                        <a:rPr lang="en-GB" sz="1300">
                          <a:effectLst/>
                        </a:rPr>
                        <a:t>04/05</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55,000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909290842"/>
                  </a:ext>
                </a:extLst>
              </a:tr>
              <a:tr h="197027">
                <a:tc>
                  <a:txBody>
                    <a:bodyPr/>
                    <a:lstStyle/>
                    <a:p>
                      <a:pPr algn="just">
                        <a:buNone/>
                      </a:pPr>
                      <a:r>
                        <a:rPr lang="en-GB" sz="1300">
                          <a:effectLst/>
                        </a:rPr>
                        <a:t>03/04</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53,500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1183032921"/>
                  </a:ext>
                </a:extLst>
              </a:tr>
              <a:tr h="197027">
                <a:tc>
                  <a:txBody>
                    <a:bodyPr/>
                    <a:lstStyle/>
                    <a:p>
                      <a:pPr algn="just">
                        <a:buNone/>
                      </a:pPr>
                      <a:r>
                        <a:rPr lang="en-GB" sz="1300">
                          <a:effectLst/>
                        </a:rPr>
                        <a:t>02/03</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52,600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3155464749"/>
                  </a:ext>
                </a:extLst>
              </a:tr>
              <a:tr h="197027">
                <a:tc>
                  <a:txBody>
                    <a:bodyPr/>
                    <a:lstStyle/>
                    <a:p>
                      <a:pPr algn="just">
                        <a:buNone/>
                      </a:pPr>
                      <a:r>
                        <a:rPr lang="en-GB" sz="1300">
                          <a:effectLst/>
                        </a:rPr>
                        <a:t>01/02</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£51,700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1807826898"/>
                  </a:ext>
                </a:extLst>
              </a:tr>
              <a:tr h="197027">
                <a:tc>
                  <a:txBody>
                    <a:bodyPr/>
                    <a:lstStyle/>
                    <a:p>
                      <a:pPr algn="just">
                        <a:buNone/>
                      </a:pPr>
                      <a:r>
                        <a:rPr lang="en-GB" sz="1300" dirty="0">
                          <a:effectLst/>
                          <a:highlight>
                            <a:srgbClr val="FFFF00"/>
                          </a:highlight>
                        </a:rPr>
                        <a:t>1999</a:t>
                      </a:r>
                      <a:endParaRPr lang="en-GB" sz="13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dirty="0">
                          <a:effectLst/>
                          <a:highlight>
                            <a:srgbClr val="FFFF00"/>
                          </a:highlight>
                        </a:rPr>
                        <a:t>£50,000</a:t>
                      </a:r>
                      <a:endParaRPr lang="en-GB" sz="13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1977776413"/>
                  </a:ext>
                </a:extLst>
              </a:tr>
              <a:tr h="197027">
                <a:tc>
                  <a:txBody>
                    <a:bodyPr/>
                    <a:lstStyle/>
                    <a:p>
                      <a:pPr algn="just">
                        <a:buNone/>
                      </a:pPr>
                      <a:r>
                        <a:rPr lang="en-GB" sz="1300">
                          <a:effectLst/>
                        </a:rPr>
                        <a:t>1998</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a:effectLst/>
                        </a:rPr>
                        <a:t>£12,000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2202100943"/>
                  </a:ext>
                </a:extLst>
              </a:tr>
              <a:tr h="197027">
                <a:tc>
                  <a:txBody>
                    <a:bodyPr/>
                    <a:lstStyle/>
                    <a:p>
                      <a:pPr algn="just">
                        <a:buNone/>
                      </a:pPr>
                      <a:r>
                        <a:rPr lang="en-GB" sz="1300">
                          <a:effectLst/>
                        </a:rPr>
                        <a:t>1996</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tc>
                  <a:txBody>
                    <a:bodyPr/>
                    <a:lstStyle/>
                    <a:p>
                      <a:pPr algn="just">
                        <a:buNone/>
                      </a:pPr>
                      <a:r>
                        <a:rPr lang="en-GB" sz="1300" dirty="0">
                          <a:effectLst/>
                        </a:rPr>
                        <a:t>£11,300</a:t>
                      </a:r>
                      <a:endPar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1031" marR="61031" marT="0" marB="0"/>
                </a:tc>
                <a:extLst>
                  <a:ext uri="{0D108BD9-81ED-4DB2-BD59-A6C34878D82A}">
                    <a16:rowId xmlns:a16="http://schemas.microsoft.com/office/drawing/2014/main" val="2743862070"/>
                  </a:ext>
                </a:extLst>
              </a:tr>
            </a:tbl>
          </a:graphicData>
        </a:graphic>
      </p:graphicFrame>
    </p:spTree>
    <p:extLst>
      <p:ext uri="{BB962C8B-B14F-4D97-AF65-F5344CB8AC3E}">
        <p14:creationId xmlns:p14="http://schemas.microsoft.com/office/powerpoint/2010/main" val="4115760313"/>
      </p:ext>
    </p:extLst>
  </p:cSld>
  <p:clrMapOvr>
    <a:masterClrMapping/>
  </p:clrMapOvr>
</p:sld>
</file>

<file path=ppt/theme/theme1.xml><?xml version="1.0" encoding="utf-8"?>
<a:theme xmlns:a="http://schemas.openxmlformats.org/drawingml/2006/main" name="MFMAC MAST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10067754-AE83-4649-9550-F9467A63B877}" vid="{F48A8811-550F-4555-A734-EF88DCEC28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E3A6EFF696A445A1A2E154D1CCE93B" ma:contentTypeVersion="19" ma:contentTypeDescription="Create a new document." ma:contentTypeScope="" ma:versionID="75288c1f3316655d5f32615da958807d">
  <xsd:schema xmlns:xsd="http://www.w3.org/2001/XMLSchema" xmlns:xs="http://www.w3.org/2001/XMLSchema" xmlns:p="http://schemas.microsoft.com/office/2006/metadata/properties" xmlns:ns2="cf4564d6-5e35-4ccb-96ff-aa9679f86db9" xmlns:ns3="b603c9cc-c9aa-4339-b52a-920b12197bb5" targetNamespace="http://schemas.microsoft.com/office/2006/metadata/properties" ma:root="true" ma:fieldsID="ed89c34d91de5a09a7ee9f47dd9ed975" ns2:_="" ns3:_="">
    <xsd:import namespace="cf4564d6-5e35-4ccb-96ff-aa9679f86db9"/>
    <xsd:import namespace="b603c9cc-c9aa-4339-b52a-920b12197b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Ite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564d6-5e35-4ccb-96ff-aa9679f86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87410f-4ef4-46f5-96ee-c749bdca07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tems" ma:index="26" nillable="true" ma:displayName="Items" ma:format="Dropdown" ma:internalName="Item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603c9cc-c9aa-4339-b52a-920b12197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3587314-03ac-4636-b955-628c09e37f4e}" ma:internalName="TaxCatchAll" ma:showField="CatchAllData" ma:web="b603c9cc-c9aa-4339-b52a-920b12197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f4564d6-5e35-4ccb-96ff-aa9679f86db9">
      <Terms xmlns="http://schemas.microsoft.com/office/infopath/2007/PartnerControls"/>
    </lcf76f155ced4ddcb4097134ff3c332f>
    <TaxCatchAll xmlns="b603c9cc-c9aa-4339-b52a-920b12197bb5" xsi:nil="true"/>
    <Items xmlns="cf4564d6-5e35-4ccb-96ff-aa9679f86db9" xsi:nil="true"/>
  </documentManagement>
</p:properties>
</file>

<file path=customXml/item4.xml><?xml version="1.0" encoding="utf-8"?>
<properties xmlns="http://www.imanage.com/work/xmlschema">
  <documentid>LEGAL!104306021.1</documentid>
  <senderid>CMM1</senderid>
  <senderemail>CARRIE.MITCHELL@MFMAC.COM</senderemail>
  <lastmodified>2026-02-11T12:33:16.0000000+00:00</lastmodified>
  <database>LEGAL</database>
</properties>
</file>

<file path=customXml/itemProps1.xml><?xml version="1.0" encoding="utf-8"?>
<ds:datastoreItem xmlns:ds="http://schemas.openxmlformats.org/officeDocument/2006/customXml" ds:itemID="{BE69ED2A-BEE6-4243-A2FF-5C809ED97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564d6-5e35-4ccb-96ff-aa9679f86db9"/>
    <ds:schemaRef ds:uri="b603c9cc-c9aa-4339-b52a-920b12197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DC4825-39A9-480E-8A1A-B02F64E968A9}">
  <ds:schemaRefs>
    <ds:schemaRef ds:uri="http://schemas.microsoft.com/sharepoint/v3/contenttype/forms"/>
  </ds:schemaRefs>
</ds:datastoreItem>
</file>

<file path=customXml/itemProps3.xml><?xml version="1.0" encoding="utf-8"?>
<ds:datastoreItem xmlns:ds="http://schemas.openxmlformats.org/officeDocument/2006/customXml" ds:itemID="{2160A373-5CE3-438F-95EB-9AD428802A78}">
  <ds:schemaRefs>
    <ds:schemaRef ds:uri="http://schemas.microsoft.com/office/2006/documentManagement/types"/>
    <ds:schemaRef ds:uri="b603c9cc-c9aa-4339-b52a-920b12197bb5"/>
    <ds:schemaRef ds:uri="http://schemas.microsoft.com/office/infopath/2007/PartnerControls"/>
    <ds:schemaRef ds:uri="http://purl.org/dc/dcmitype/"/>
    <ds:schemaRef ds:uri="http://www.w3.org/XML/1998/namespace"/>
    <ds:schemaRef ds:uri="http://schemas.microsoft.com/office/2006/metadata/properties"/>
    <ds:schemaRef ds:uri="http://purl.org/dc/terms/"/>
    <ds:schemaRef ds:uri="http://schemas.openxmlformats.org/package/2006/metadata/core-properties"/>
    <ds:schemaRef ds:uri="cf4564d6-5e35-4ccb-96ff-aa9679f86db9"/>
    <ds:schemaRef ds:uri="http://purl.org/dc/elements/1.1/"/>
  </ds:schemaRefs>
</ds:datastoreItem>
</file>

<file path=customXml/itemProps4.xml><?xml version="1.0" encoding="utf-8"?>
<ds:datastoreItem xmlns:ds="http://schemas.openxmlformats.org/officeDocument/2006/customXml" ds:itemID="{3B029AAF-C232-4A1F-88BC-984AB51D1F54}">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959</TotalTime>
  <Words>2429</Words>
  <Application>Microsoft Office PowerPoint</Application>
  <PresentationFormat>Widescreen</PresentationFormat>
  <Paragraphs>383</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Arial</vt:lpstr>
      <vt:lpstr>Goudy Old Style</vt:lpstr>
      <vt:lpstr>MFMAC MASTER</vt:lpstr>
      <vt:lpstr>PowerPoint Presentation</vt:lpstr>
      <vt:lpstr>PowerPoint Presentation</vt:lpstr>
      <vt:lpstr>Timeline</vt:lpstr>
      <vt:lpstr>The reduced qualifying period </vt:lpstr>
      <vt:lpstr>PowerPoint Presentation</vt:lpstr>
      <vt:lpstr>Impact on Employment Tribunal system</vt:lpstr>
      <vt:lpstr>Practical implications of reduced qualifying period</vt:lpstr>
      <vt:lpstr>Removal of the compensation cap for unfair dismissal claim</vt:lpstr>
      <vt:lpstr>Compensation cap through the years</vt:lpstr>
      <vt:lpstr>How did this happen?</vt:lpstr>
      <vt:lpstr>Practical implications of removal of cap</vt:lpstr>
      <vt:lpstr>Practical implications of removal of cap</vt:lpstr>
      <vt:lpstr>Other implications</vt:lpstr>
      <vt:lpstr>Who will it impact?</vt:lpstr>
      <vt:lpstr>And footballers…</vt:lpstr>
      <vt:lpstr>Managing the risk</vt:lpstr>
      <vt:lpstr>Managing the risk</vt:lpstr>
      <vt:lpstr>Probationary periods – business critical</vt:lpstr>
      <vt:lpstr>Probationary periods – business critical</vt:lpstr>
      <vt:lpstr>Questions</vt:lpstr>
      <vt:lpstr>PowerPoint Presentation</vt:lpstr>
    </vt:vector>
  </TitlesOfParts>
  <Company>Morton Fraser MacRobert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Mitchell</dc:creator>
  <cp:lastModifiedBy>Innes Clark</cp:lastModifiedBy>
  <cp:revision>18</cp:revision>
  <dcterms:created xsi:type="dcterms:W3CDTF">2026-02-04T14:00:05Z</dcterms:created>
  <dcterms:modified xsi:type="dcterms:W3CDTF">2026-02-19T10:17:38Z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0x010100B2E3A6EFF696A445A1A2E154D1CCE93B</vt:lpwstr>
  </property>
</Properties>
</file>